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8" r:id="rId5"/>
    <p:sldId id="277" r:id="rId6"/>
    <p:sldId id="280" r:id="rId7"/>
    <p:sldId id="282" r:id="rId8"/>
    <p:sldId id="284" r:id="rId9"/>
    <p:sldId id="285" r:id="rId10"/>
    <p:sldId id="260" r:id="rId11"/>
    <p:sldId id="262" r:id="rId12"/>
    <p:sldId id="286" r:id="rId13"/>
    <p:sldId id="290" r:id="rId14"/>
    <p:sldId id="288" r:id="rId15"/>
    <p:sldId id="291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-51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1F8248-00DB-48DC-8E94-109E8B9E931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23B353-E8AF-421F-B707-B4299CBDF07B}">
      <dgm:prSet phldrT="[Texte]" custT="1"/>
      <dgm:spPr>
        <a:solidFill>
          <a:srgbClr val="002060"/>
        </a:solidFill>
        <a:ln w="12700">
          <a:solidFill>
            <a:schemeClr val="bg1"/>
          </a:solidFill>
          <a:prstDash val="solid"/>
        </a:ln>
      </dgm:spPr>
      <dgm:t>
        <a:bodyPr/>
        <a:lstStyle/>
        <a:p>
          <a:r>
            <a:rPr lang="fr-FR" sz="2000" b="1" dirty="0">
              <a:solidFill>
                <a:srgbClr val="C0E498"/>
              </a:solidFill>
            </a:rPr>
            <a:t>Janvier</a:t>
          </a:r>
          <a:r>
            <a:rPr lang="fr-FR" sz="1600" dirty="0"/>
            <a:t> </a:t>
          </a:r>
          <a:r>
            <a:rPr lang="fr-FR" sz="1600" dirty="0" smtClean="0"/>
            <a:t>/ Février</a:t>
          </a:r>
          <a:endParaRPr lang="fr-FR" sz="1600" dirty="0"/>
        </a:p>
        <a:p>
          <a:r>
            <a:rPr lang="fr-FR" sz="2400" dirty="0"/>
            <a:t>1</a:t>
          </a:r>
          <a:r>
            <a:rPr lang="fr-FR" sz="2400" baseline="30000" dirty="0"/>
            <a:t>ère</a:t>
          </a:r>
          <a:r>
            <a:rPr lang="fr-FR" sz="2400" dirty="0"/>
            <a:t> session d’</a:t>
          </a:r>
          <a:r>
            <a:rPr lang="fr-FR" sz="2400" b="1" dirty="0"/>
            <a:t>EC</a:t>
          </a:r>
        </a:p>
        <a:p>
          <a:r>
            <a:rPr lang="fr-FR" sz="1600" dirty="0"/>
            <a:t>LVA – LVB – HG – </a:t>
          </a:r>
          <a:r>
            <a:rPr lang="fr-FR" sz="1600" i="0" dirty="0"/>
            <a:t>Maths(STMG)</a:t>
          </a:r>
        </a:p>
        <a:p>
          <a:endParaRPr lang="fr-FR" sz="1600" i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EE1BA07-CDD7-4EB6-90A1-09B2DF64233C}" type="parTrans" cxnId="{43A2D1D7-36C6-4AA6-B10D-53D287ECD86D}">
      <dgm:prSet/>
      <dgm:spPr/>
      <dgm:t>
        <a:bodyPr/>
        <a:lstStyle/>
        <a:p>
          <a:endParaRPr lang="fr-FR"/>
        </a:p>
      </dgm:t>
    </dgm:pt>
    <dgm:pt modelId="{2677EBFB-5ABD-40E7-B2A7-28F774FF6473}" type="sibTrans" cxnId="{43A2D1D7-36C6-4AA6-B10D-53D287ECD86D}">
      <dgm:prSet/>
      <dgm:spPr/>
      <dgm:t>
        <a:bodyPr/>
        <a:lstStyle/>
        <a:p>
          <a:endParaRPr lang="fr-FR"/>
        </a:p>
      </dgm:t>
    </dgm:pt>
    <dgm:pt modelId="{DE15A5E0-61A2-4A9E-AA68-8176E8C5D464}">
      <dgm:prSet phldrT="[Texte]" custT="1"/>
      <dgm:spPr>
        <a:solidFill>
          <a:srgbClr val="002060"/>
        </a:solidFill>
      </dgm:spPr>
      <dgm:t>
        <a:bodyPr/>
        <a:lstStyle/>
        <a:p>
          <a:r>
            <a:rPr lang="fr-FR" sz="2000" b="1" dirty="0">
              <a:solidFill>
                <a:srgbClr val="C0E498"/>
              </a:solidFill>
            </a:rPr>
            <a:t>Mai</a:t>
          </a:r>
        </a:p>
        <a:p>
          <a:r>
            <a:rPr lang="fr-FR" sz="2400" dirty="0"/>
            <a:t>2</a:t>
          </a:r>
          <a:r>
            <a:rPr lang="fr-FR" sz="2400" baseline="30000" dirty="0"/>
            <a:t>ème</a:t>
          </a:r>
          <a:r>
            <a:rPr lang="fr-FR" sz="2400" dirty="0"/>
            <a:t> session d’</a:t>
          </a:r>
          <a:r>
            <a:rPr lang="fr-FR" sz="2400" b="1" dirty="0"/>
            <a:t>EC</a:t>
          </a:r>
        </a:p>
        <a:p>
          <a:r>
            <a:rPr lang="fr-FR" sz="1600" dirty="0"/>
            <a:t>LVA – LVB – HG – </a:t>
          </a:r>
          <a:r>
            <a:rPr lang="fr-FR" sz="1600" dirty="0" err="1"/>
            <a:t>Ens.Scient</a:t>
          </a:r>
          <a:r>
            <a:rPr lang="fr-FR" sz="1600" dirty="0"/>
            <a:t>./Maths – Spé 3</a:t>
          </a:r>
        </a:p>
      </dgm:t>
    </dgm:pt>
    <dgm:pt modelId="{A6538379-CD7D-4CE1-8001-B83A0B80F779}" type="parTrans" cxnId="{3809D72E-F70C-414C-89F1-26F7EBE60900}">
      <dgm:prSet/>
      <dgm:spPr/>
      <dgm:t>
        <a:bodyPr/>
        <a:lstStyle/>
        <a:p>
          <a:endParaRPr lang="fr-FR"/>
        </a:p>
      </dgm:t>
    </dgm:pt>
    <dgm:pt modelId="{9E2FB076-44BE-406D-9F50-08CC3B024A59}" type="sibTrans" cxnId="{3809D72E-F70C-414C-89F1-26F7EBE60900}">
      <dgm:prSet/>
      <dgm:spPr/>
      <dgm:t>
        <a:bodyPr/>
        <a:lstStyle/>
        <a:p>
          <a:endParaRPr lang="fr-FR"/>
        </a:p>
      </dgm:t>
    </dgm:pt>
    <dgm:pt modelId="{D49F81E9-1DCE-41D1-A4D9-9A308E60BE8E}">
      <dgm:prSet phldrT="[Texte]" custT="1"/>
      <dgm:spPr>
        <a:solidFill>
          <a:srgbClr val="0070C0"/>
        </a:solidFill>
        <a:ln>
          <a:solidFill>
            <a:srgbClr val="FFFFFF"/>
          </a:solidFill>
        </a:ln>
      </dgm:spPr>
      <dgm:t>
        <a:bodyPr/>
        <a:lstStyle/>
        <a:p>
          <a:r>
            <a:rPr lang="fr-FR" sz="2000" b="1" dirty="0">
              <a:solidFill>
                <a:srgbClr val="C0E498"/>
              </a:solidFill>
            </a:rPr>
            <a:t>Juin</a:t>
          </a:r>
        </a:p>
        <a:p>
          <a:r>
            <a:rPr lang="fr-FR" sz="2000" b="1" dirty="0">
              <a:solidFill>
                <a:srgbClr val="E6C448"/>
              </a:solidFill>
              <a:latin typeface="Verdana" panose="020B0604030504040204" pitchFamily="34" charset="0"/>
              <a:ea typeface="Verdana" panose="020B0604030504040204" pitchFamily="34" charset="0"/>
            </a:rPr>
            <a:t>EPREUVE TERMINALE</a:t>
          </a:r>
          <a:endParaRPr lang="fr-FR" sz="2000" b="1" dirty="0">
            <a:solidFill>
              <a:srgbClr val="E6C448"/>
            </a:solidFill>
          </a:endParaRPr>
        </a:p>
        <a:p>
          <a:r>
            <a:rPr lang="fr-FR" sz="2000" b="1" dirty="0">
              <a:latin typeface="Verdana" panose="020B0604030504040204" pitchFamily="34" charset="0"/>
              <a:ea typeface="Verdana" panose="020B0604030504040204" pitchFamily="34" charset="0"/>
            </a:rPr>
            <a:t>Français</a:t>
          </a:r>
        </a:p>
        <a:p>
          <a:r>
            <a:rPr lang="fr-FR" sz="1800" dirty="0"/>
            <a:t>Oral + Ecrit</a:t>
          </a:r>
        </a:p>
      </dgm:t>
    </dgm:pt>
    <dgm:pt modelId="{8F554D06-47CE-40AD-9173-443D1C32F47F}" type="parTrans" cxnId="{8F9D1443-E448-40A5-97FD-D9FA048E53B5}">
      <dgm:prSet/>
      <dgm:spPr/>
      <dgm:t>
        <a:bodyPr/>
        <a:lstStyle/>
        <a:p>
          <a:endParaRPr lang="fr-FR"/>
        </a:p>
      </dgm:t>
    </dgm:pt>
    <dgm:pt modelId="{9BE9FAD3-F89A-4164-A955-220F272E13F8}" type="sibTrans" cxnId="{8F9D1443-E448-40A5-97FD-D9FA048E53B5}">
      <dgm:prSet/>
      <dgm:spPr/>
      <dgm:t>
        <a:bodyPr/>
        <a:lstStyle/>
        <a:p>
          <a:endParaRPr lang="fr-FR"/>
        </a:p>
      </dgm:t>
    </dgm:pt>
    <dgm:pt modelId="{5D8E7A28-5A13-4FA5-922A-425B0EB96601}" type="pres">
      <dgm:prSet presAssocID="{E31F8248-00DB-48DC-8E94-109E8B9E931B}" presName="CompostProcess" presStyleCnt="0">
        <dgm:presLayoutVars>
          <dgm:dir/>
          <dgm:resizeHandles val="exact"/>
        </dgm:presLayoutVars>
      </dgm:prSet>
      <dgm:spPr/>
    </dgm:pt>
    <dgm:pt modelId="{4AD856B2-1231-4122-A3EB-F81C1FE3804C}" type="pres">
      <dgm:prSet presAssocID="{E31F8248-00DB-48DC-8E94-109E8B9E931B}" presName="arrow" presStyleLbl="bgShp" presStyleIdx="0" presStyleCnt="1" custScaleX="105831" custLinFactNeighborY="-229"/>
      <dgm:spPr>
        <a:solidFill>
          <a:srgbClr val="CED5EA"/>
        </a:solidFill>
      </dgm:spPr>
    </dgm:pt>
    <dgm:pt modelId="{451CEDCC-5645-4F3D-8580-9B9E55CBB3D3}" type="pres">
      <dgm:prSet presAssocID="{E31F8248-00DB-48DC-8E94-109E8B9E931B}" presName="linearProcess" presStyleCnt="0"/>
      <dgm:spPr/>
    </dgm:pt>
    <dgm:pt modelId="{41C52A01-9264-45D4-8162-FA5E48DD2D3A}" type="pres">
      <dgm:prSet presAssocID="{4F23B353-E8AF-421F-B707-B4299CBDF07B}" presName="textNode" presStyleLbl="node1" presStyleIdx="0" presStyleCnt="3" custScaleY="1017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711183-1047-4264-A5A1-4C0A8604089B}" type="pres">
      <dgm:prSet presAssocID="{2677EBFB-5ABD-40E7-B2A7-28F774FF6473}" presName="sibTrans" presStyleCnt="0"/>
      <dgm:spPr/>
    </dgm:pt>
    <dgm:pt modelId="{108CAB6A-B390-411A-A61C-76746AB1BC93}" type="pres">
      <dgm:prSet presAssocID="{DE15A5E0-61A2-4A9E-AA68-8176E8C5D464}" presName="textNode" presStyleLbl="node1" presStyleIdx="1" presStyleCnt="3" custLinFactNeighborX="-14604" custLinFactNeighborY="4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385359-A059-414C-84ED-7B68B16ECEFF}" type="pres">
      <dgm:prSet presAssocID="{9E2FB076-44BE-406D-9F50-08CC3B024A59}" presName="sibTrans" presStyleCnt="0"/>
      <dgm:spPr/>
    </dgm:pt>
    <dgm:pt modelId="{EE4E19C4-A062-4926-982E-6937CABFB74E}" type="pres">
      <dgm:prSet presAssocID="{D49F81E9-1DCE-41D1-A4D9-9A308E60BE8E}" presName="textNode" presStyleLbl="node1" presStyleIdx="2" presStyleCnt="3" custScaleX="83269" custScaleY="107535" custLinFactNeighborX="-77132" custLinFactNeighborY="5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09FD334-347E-4C05-A335-A09F6E3D1765}" type="presOf" srcId="{4F23B353-E8AF-421F-B707-B4299CBDF07B}" destId="{41C52A01-9264-45D4-8162-FA5E48DD2D3A}" srcOrd="0" destOrd="0" presId="urn:microsoft.com/office/officeart/2005/8/layout/hProcess9"/>
    <dgm:cxn modelId="{A2F0E953-2942-41E2-9912-AC560B9E148D}" type="presOf" srcId="{D49F81E9-1DCE-41D1-A4D9-9A308E60BE8E}" destId="{EE4E19C4-A062-4926-982E-6937CABFB74E}" srcOrd="0" destOrd="0" presId="urn:microsoft.com/office/officeart/2005/8/layout/hProcess9"/>
    <dgm:cxn modelId="{3809D72E-F70C-414C-89F1-26F7EBE60900}" srcId="{E31F8248-00DB-48DC-8E94-109E8B9E931B}" destId="{DE15A5E0-61A2-4A9E-AA68-8176E8C5D464}" srcOrd="1" destOrd="0" parTransId="{A6538379-CD7D-4CE1-8001-B83A0B80F779}" sibTransId="{9E2FB076-44BE-406D-9F50-08CC3B024A59}"/>
    <dgm:cxn modelId="{40FB17A2-E6B3-4F35-9270-D23EF931B648}" type="presOf" srcId="{DE15A5E0-61A2-4A9E-AA68-8176E8C5D464}" destId="{108CAB6A-B390-411A-A61C-76746AB1BC93}" srcOrd="0" destOrd="0" presId="urn:microsoft.com/office/officeart/2005/8/layout/hProcess9"/>
    <dgm:cxn modelId="{43A2D1D7-36C6-4AA6-B10D-53D287ECD86D}" srcId="{E31F8248-00DB-48DC-8E94-109E8B9E931B}" destId="{4F23B353-E8AF-421F-B707-B4299CBDF07B}" srcOrd="0" destOrd="0" parTransId="{4EE1BA07-CDD7-4EB6-90A1-09B2DF64233C}" sibTransId="{2677EBFB-5ABD-40E7-B2A7-28F774FF6473}"/>
    <dgm:cxn modelId="{AE7EC74B-6720-4393-A924-FF64A5ABA7D0}" type="presOf" srcId="{E31F8248-00DB-48DC-8E94-109E8B9E931B}" destId="{5D8E7A28-5A13-4FA5-922A-425B0EB96601}" srcOrd="0" destOrd="0" presId="urn:microsoft.com/office/officeart/2005/8/layout/hProcess9"/>
    <dgm:cxn modelId="{8F9D1443-E448-40A5-97FD-D9FA048E53B5}" srcId="{E31F8248-00DB-48DC-8E94-109E8B9E931B}" destId="{D49F81E9-1DCE-41D1-A4D9-9A308E60BE8E}" srcOrd="2" destOrd="0" parTransId="{8F554D06-47CE-40AD-9173-443D1C32F47F}" sibTransId="{9BE9FAD3-F89A-4164-A955-220F272E13F8}"/>
    <dgm:cxn modelId="{20F395FC-D212-4AAD-9682-F62121B94B3F}" type="presParOf" srcId="{5D8E7A28-5A13-4FA5-922A-425B0EB96601}" destId="{4AD856B2-1231-4122-A3EB-F81C1FE3804C}" srcOrd="0" destOrd="0" presId="urn:microsoft.com/office/officeart/2005/8/layout/hProcess9"/>
    <dgm:cxn modelId="{F6C13E84-995F-430B-9F04-649D8B48A200}" type="presParOf" srcId="{5D8E7A28-5A13-4FA5-922A-425B0EB96601}" destId="{451CEDCC-5645-4F3D-8580-9B9E55CBB3D3}" srcOrd="1" destOrd="0" presId="urn:microsoft.com/office/officeart/2005/8/layout/hProcess9"/>
    <dgm:cxn modelId="{34E62173-0CC8-4A09-9454-42A3B6DDF805}" type="presParOf" srcId="{451CEDCC-5645-4F3D-8580-9B9E55CBB3D3}" destId="{41C52A01-9264-45D4-8162-FA5E48DD2D3A}" srcOrd="0" destOrd="0" presId="urn:microsoft.com/office/officeart/2005/8/layout/hProcess9"/>
    <dgm:cxn modelId="{FB5C9888-0A79-402A-A2B9-08E5A8A783B7}" type="presParOf" srcId="{451CEDCC-5645-4F3D-8580-9B9E55CBB3D3}" destId="{47711183-1047-4264-A5A1-4C0A8604089B}" srcOrd="1" destOrd="0" presId="urn:microsoft.com/office/officeart/2005/8/layout/hProcess9"/>
    <dgm:cxn modelId="{FFD5DD82-6A0B-41FA-87BF-A68B78D2AE45}" type="presParOf" srcId="{451CEDCC-5645-4F3D-8580-9B9E55CBB3D3}" destId="{108CAB6A-B390-411A-A61C-76746AB1BC93}" srcOrd="2" destOrd="0" presId="urn:microsoft.com/office/officeart/2005/8/layout/hProcess9"/>
    <dgm:cxn modelId="{7CE16760-94A3-483D-AB3D-AACC4CAD11D9}" type="presParOf" srcId="{451CEDCC-5645-4F3D-8580-9B9E55CBB3D3}" destId="{5C385359-A059-414C-84ED-7B68B16ECEFF}" srcOrd="3" destOrd="0" presId="urn:microsoft.com/office/officeart/2005/8/layout/hProcess9"/>
    <dgm:cxn modelId="{EFB83250-9519-4E16-9A72-00F6824A806E}" type="presParOf" srcId="{451CEDCC-5645-4F3D-8580-9B9E55CBB3D3}" destId="{EE4E19C4-A062-4926-982E-6937CABFB74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1F8248-00DB-48DC-8E94-109E8B9E931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23B353-E8AF-421F-B707-B4299CBDF07B}">
      <dgm:prSet phldrT="[Texte]" custT="1"/>
      <dgm:spPr>
        <a:solidFill>
          <a:srgbClr val="0070C0"/>
        </a:solidFill>
      </dgm:spPr>
      <dgm:t>
        <a:bodyPr/>
        <a:lstStyle/>
        <a:p>
          <a:r>
            <a:rPr lang="fr-FR" sz="2000" b="1" dirty="0">
              <a:solidFill>
                <a:srgbClr val="C0E498"/>
              </a:solidFill>
            </a:rPr>
            <a:t>Mars</a:t>
          </a:r>
          <a:r>
            <a:rPr lang="fr-FR" sz="1600" dirty="0"/>
            <a:t> </a:t>
          </a:r>
        </a:p>
        <a:p>
          <a:r>
            <a:rPr lang="fr-FR" sz="2000" b="1" dirty="0">
              <a:solidFill>
                <a:srgbClr val="E6C448"/>
              </a:solidFill>
              <a:latin typeface="Verdana" panose="020B0604030504040204" pitchFamily="34" charset="0"/>
              <a:ea typeface="Verdana" panose="020B0604030504040204" pitchFamily="34" charset="0"/>
            </a:rPr>
            <a:t>EPREUVES TERMINALES</a:t>
          </a:r>
          <a:endParaRPr lang="fr-FR" sz="2400" b="1" dirty="0">
            <a:solidFill>
              <a:srgbClr val="E6C448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fr-FR" sz="1800" b="1" dirty="0">
              <a:latin typeface="Verdana" panose="020B0604030504040204" pitchFamily="34" charset="0"/>
              <a:ea typeface="Verdana" panose="020B0604030504040204" pitchFamily="34" charset="0"/>
            </a:rPr>
            <a:t>Spécialité 1</a:t>
          </a:r>
        </a:p>
        <a:p>
          <a:r>
            <a:rPr lang="fr-FR" sz="1800" b="1" i="0" dirty="0">
              <a:latin typeface="Verdana" panose="020B0604030504040204" pitchFamily="34" charset="0"/>
              <a:ea typeface="Verdana" panose="020B0604030504040204" pitchFamily="34" charset="0"/>
            </a:rPr>
            <a:t>Spécialité 2</a:t>
          </a:r>
          <a:endParaRPr lang="fr-FR" sz="2000" b="1" i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EE1BA07-CDD7-4EB6-90A1-09B2DF64233C}" type="parTrans" cxnId="{43A2D1D7-36C6-4AA6-B10D-53D287ECD86D}">
      <dgm:prSet/>
      <dgm:spPr/>
      <dgm:t>
        <a:bodyPr/>
        <a:lstStyle/>
        <a:p>
          <a:endParaRPr lang="fr-FR"/>
        </a:p>
      </dgm:t>
    </dgm:pt>
    <dgm:pt modelId="{2677EBFB-5ABD-40E7-B2A7-28F774FF6473}" type="sibTrans" cxnId="{43A2D1D7-36C6-4AA6-B10D-53D287ECD86D}">
      <dgm:prSet/>
      <dgm:spPr/>
      <dgm:t>
        <a:bodyPr/>
        <a:lstStyle/>
        <a:p>
          <a:endParaRPr lang="fr-FR"/>
        </a:p>
      </dgm:t>
    </dgm:pt>
    <dgm:pt modelId="{DE15A5E0-61A2-4A9E-AA68-8176E8C5D464}">
      <dgm:prSet phldrT="[Texte]" custT="1"/>
      <dgm:spPr>
        <a:solidFill>
          <a:srgbClr val="002060"/>
        </a:solidFill>
      </dgm:spPr>
      <dgm:t>
        <a:bodyPr/>
        <a:lstStyle/>
        <a:p>
          <a:r>
            <a:rPr lang="fr-FR" sz="2000" b="1" dirty="0">
              <a:solidFill>
                <a:srgbClr val="C0E498"/>
              </a:solidFill>
            </a:rPr>
            <a:t>Mai</a:t>
          </a:r>
        </a:p>
        <a:p>
          <a:r>
            <a:rPr lang="fr-FR" sz="2400" dirty="0"/>
            <a:t>3</a:t>
          </a:r>
          <a:r>
            <a:rPr lang="fr-FR" sz="2400" baseline="30000" dirty="0"/>
            <a:t>ème</a:t>
          </a:r>
          <a:r>
            <a:rPr lang="fr-FR" sz="2400" dirty="0"/>
            <a:t> session d’</a:t>
          </a:r>
          <a:r>
            <a:rPr lang="fr-FR" sz="2400" b="1" dirty="0"/>
            <a:t>EC</a:t>
          </a:r>
        </a:p>
        <a:p>
          <a:r>
            <a:rPr lang="fr-FR" sz="1600" dirty="0"/>
            <a:t>LVA – LVB – HG – </a:t>
          </a:r>
          <a:r>
            <a:rPr lang="fr-FR" sz="1600" dirty="0" err="1"/>
            <a:t>Ens.Scient</a:t>
          </a:r>
          <a:r>
            <a:rPr lang="fr-FR" sz="1600" dirty="0"/>
            <a:t>./Maths</a:t>
          </a:r>
        </a:p>
      </dgm:t>
    </dgm:pt>
    <dgm:pt modelId="{A6538379-CD7D-4CE1-8001-B83A0B80F779}" type="parTrans" cxnId="{3809D72E-F70C-414C-89F1-26F7EBE60900}">
      <dgm:prSet/>
      <dgm:spPr/>
      <dgm:t>
        <a:bodyPr/>
        <a:lstStyle/>
        <a:p>
          <a:endParaRPr lang="fr-FR"/>
        </a:p>
      </dgm:t>
    </dgm:pt>
    <dgm:pt modelId="{9E2FB076-44BE-406D-9F50-08CC3B024A59}" type="sibTrans" cxnId="{3809D72E-F70C-414C-89F1-26F7EBE60900}">
      <dgm:prSet/>
      <dgm:spPr/>
      <dgm:t>
        <a:bodyPr/>
        <a:lstStyle/>
        <a:p>
          <a:endParaRPr lang="fr-FR"/>
        </a:p>
      </dgm:t>
    </dgm:pt>
    <dgm:pt modelId="{D49F81E9-1DCE-41D1-A4D9-9A308E60BE8E}">
      <dgm:prSet phldrT="[Texte]" custT="1"/>
      <dgm:spPr>
        <a:solidFill>
          <a:srgbClr val="0070C0"/>
        </a:solidFill>
      </dgm:spPr>
      <dgm:t>
        <a:bodyPr/>
        <a:lstStyle/>
        <a:p>
          <a:r>
            <a:rPr lang="fr-FR" sz="2000" b="1" kern="1200" dirty="0">
              <a:solidFill>
                <a:srgbClr val="C0E498"/>
              </a:solidFill>
            </a:rPr>
            <a:t>Juin</a:t>
          </a:r>
        </a:p>
        <a:p>
          <a:r>
            <a:rPr lang="fr-FR" sz="2000" b="1" kern="1200" dirty="0">
              <a:solidFill>
                <a:srgbClr val="E5C243"/>
              </a:solidFill>
              <a:latin typeface="Verdana"/>
              <a:ea typeface="+mn-ea"/>
              <a:cs typeface="+mn-cs"/>
            </a:rPr>
            <a:t>EPR</a:t>
          </a:r>
          <a:r>
            <a:rPr lang="fr-FR" sz="2000" b="1" kern="1200" dirty="0">
              <a:solidFill>
                <a:srgbClr val="E6C448"/>
              </a:solidFill>
              <a:latin typeface="Verdana"/>
              <a:ea typeface="+mn-ea"/>
              <a:cs typeface="+mn-cs"/>
            </a:rPr>
            <a:t>EUV</a:t>
          </a:r>
          <a:r>
            <a:rPr lang="fr-FR" sz="2000" b="1" kern="1200" dirty="0">
              <a:solidFill>
                <a:srgbClr val="E5C243"/>
              </a:solidFill>
              <a:latin typeface="Verdana"/>
              <a:ea typeface="+mn-ea"/>
              <a:cs typeface="+mn-cs"/>
            </a:rPr>
            <a:t>ES TERMINALES</a:t>
          </a:r>
        </a:p>
        <a:p>
          <a:r>
            <a:rPr lang="fr-FR" sz="1800" b="1" kern="1200" dirty="0">
              <a:solidFill>
                <a:prstClr val="white"/>
              </a:solidFill>
              <a:latin typeface="Verdana"/>
              <a:ea typeface="+mn-ea"/>
              <a:cs typeface="+mn-cs"/>
            </a:rPr>
            <a:t>Philosophie</a:t>
          </a:r>
        </a:p>
        <a:p>
          <a:r>
            <a:rPr lang="fr-FR" sz="1800" b="1" kern="1200" dirty="0">
              <a:solidFill>
                <a:prstClr val="white"/>
              </a:solidFill>
              <a:latin typeface="Verdana"/>
              <a:ea typeface="+mn-ea"/>
              <a:cs typeface="+mn-cs"/>
            </a:rPr>
            <a:t>Grand oral</a:t>
          </a:r>
        </a:p>
      </dgm:t>
    </dgm:pt>
    <dgm:pt modelId="{8F554D06-47CE-40AD-9173-443D1C32F47F}" type="parTrans" cxnId="{8F9D1443-E448-40A5-97FD-D9FA048E53B5}">
      <dgm:prSet/>
      <dgm:spPr/>
      <dgm:t>
        <a:bodyPr/>
        <a:lstStyle/>
        <a:p>
          <a:endParaRPr lang="fr-FR"/>
        </a:p>
      </dgm:t>
    </dgm:pt>
    <dgm:pt modelId="{9BE9FAD3-F89A-4164-A955-220F272E13F8}" type="sibTrans" cxnId="{8F9D1443-E448-40A5-97FD-D9FA048E53B5}">
      <dgm:prSet/>
      <dgm:spPr/>
      <dgm:t>
        <a:bodyPr/>
        <a:lstStyle/>
        <a:p>
          <a:endParaRPr lang="fr-FR"/>
        </a:p>
      </dgm:t>
    </dgm:pt>
    <dgm:pt modelId="{5D8E7A28-5A13-4FA5-922A-425B0EB96601}" type="pres">
      <dgm:prSet presAssocID="{E31F8248-00DB-48DC-8E94-109E8B9E931B}" presName="CompostProcess" presStyleCnt="0">
        <dgm:presLayoutVars>
          <dgm:dir/>
          <dgm:resizeHandles val="exact"/>
        </dgm:presLayoutVars>
      </dgm:prSet>
      <dgm:spPr/>
    </dgm:pt>
    <dgm:pt modelId="{4AD856B2-1231-4122-A3EB-F81C1FE3804C}" type="pres">
      <dgm:prSet presAssocID="{E31F8248-00DB-48DC-8E94-109E8B9E931B}" presName="arrow" presStyleLbl="bgShp" presStyleIdx="0" presStyleCnt="1" custLinFactNeighborX="423" custLinFactNeighborY="-367"/>
      <dgm:spPr>
        <a:solidFill>
          <a:srgbClr val="CED5EA"/>
        </a:solidFill>
      </dgm:spPr>
    </dgm:pt>
    <dgm:pt modelId="{451CEDCC-5645-4F3D-8580-9B9E55CBB3D3}" type="pres">
      <dgm:prSet presAssocID="{E31F8248-00DB-48DC-8E94-109E8B9E931B}" presName="linearProcess" presStyleCnt="0"/>
      <dgm:spPr/>
    </dgm:pt>
    <dgm:pt modelId="{41C52A01-9264-45D4-8162-FA5E48DD2D3A}" type="pres">
      <dgm:prSet presAssocID="{4F23B353-E8AF-421F-B707-B4299CBDF07B}" presName="textNode" presStyleLbl="node1" presStyleIdx="0" presStyleCnt="3" custScaleX="79115" custScaleY="1008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711183-1047-4264-A5A1-4C0A8604089B}" type="pres">
      <dgm:prSet presAssocID="{2677EBFB-5ABD-40E7-B2A7-28F774FF6473}" presName="sibTrans" presStyleCnt="0"/>
      <dgm:spPr/>
    </dgm:pt>
    <dgm:pt modelId="{108CAB6A-B390-411A-A61C-76746AB1BC93}" type="pres">
      <dgm:prSet presAssocID="{DE15A5E0-61A2-4A9E-AA68-8176E8C5D464}" presName="textNode" presStyleLbl="node1" presStyleIdx="1" presStyleCnt="3" custScaleX="90794" custScaleY="78917" custLinFactNeighborX="67151" custLinFactNeighborY="13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385359-A059-414C-84ED-7B68B16ECEFF}" type="pres">
      <dgm:prSet presAssocID="{9E2FB076-44BE-406D-9F50-08CC3B024A59}" presName="sibTrans" presStyleCnt="0"/>
      <dgm:spPr/>
    </dgm:pt>
    <dgm:pt modelId="{EE4E19C4-A062-4926-982E-6937CABFB74E}" type="pres">
      <dgm:prSet presAssocID="{D49F81E9-1DCE-41D1-A4D9-9A308E60BE8E}" presName="textNode" presStyleLbl="node1" presStyleIdx="2" presStyleCnt="3" custScaleX="81614" custScaleY="780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809D72E-F70C-414C-89F1-26F7EBE60900}" srcId="{E31F8248-00DB-48DC-8E94-109E8B9E931B}" destId="{DE15A5E0-61A2-4A9E-AA68-8176E8C5D464}" srcOrd="1" destOrd="0" parTransId="{A6538379-CD7D-4CE1-8001-B83A0B80F779}" sibTransId="{9E2FB076-44BE-406D-9F50-08CC3B024A59}"/>
    <dgm:cxn modelId="{F456E5AC-3E71-4D06-A32A-13C5C6498A2A}" type="presOf" srcId="{DE15A5E0-61A2-4A9E-AA68-8176E8C5D464}" destId="{108CAB6A-B390-411A-A61C-76746AB1BC93}" srcOrd="0" destOrd="0" presId="urn:microsoft.com/office/officeart/2005/8/layout/hProcess9"/>
    <dgm:cxn modelId="{426F504A-111A-44AE-B33B-B4E774DA2322}" type="presOf" srcId="{E31F8248-00DB-48DC-8E94-109E8B9E931B}" destId="{5D8E7A28-5A13-4FA5-922A-425B0EB96601}" srcOrd="0" destOrd="0" presId="urn:microsoft.com/office/officeart/2005/8/layout/hProcess9"/>
    <dgm:cxn modelId="{C57ABB1C-3409-4277-99E3-F91E8CA63865}" type="presOf" srcId="{4F23B353-E8AF-421F-B707-B4299CBDF07B}" destId="{41C52A01-9264-45D4-8162-FA5E48DD2D3A}" srcOrd="0" destOrd="0" presId="urn:microsoft.com/office/officeart/2005/8/layout/hProcess9"/>
    <dgm:cxn modelId="{43A2D1D7-36C6-4AA6-B10D-53D287ECD86D}" srcId="{E31F8248-00DB-48DC-8E94-109E8B9E931B}" destId="{4F23B353-E8AF-421F-B707-B4299CBDF07B}" srcOrd="0" destOrd="0" parTransId="{4EE1BA07-CDD7-4EB6-90A1-09B2DF64233C}" sibTransId="{2677EBFB-5ABD-40E7-B2A7-28F774FF6473}"/>
    <dgm:cxn modelId="{8F9D1443-E448-40A5-97FD-D9FA048E53B5}" srcId="{E31F8248-00DB-48DC-8E94-109E8B9E931B}" destId="{D49F81E9-1DCE-41D1-A4D9-9A308E60BE8E}" srcOrd="2" destOrd="0" parTransId="{8F554D06-47CE-40AD-9173-443D1C32F47F}" sibTransId="{9BE9FAD3-F89A-4164-A955-220F272E13F8}"/>
    <dgm:cxn modelId="{8E6D5609-5AAE-4D18-B003-434BC450567F}" type="presOf" srcId="{D49F81E9-1DCE-41D1-A4D9-9A308E60BE8E}" destId="{EE4E19C4-A062-4926-982E-6937CABFB74E}" srcOrd="0" destOrd="0" presId="urn:microsoft.com/office/officeart/2005/8/layout/hProcess9"/>
    <dgm:cxn modelId="{8FEE2420-5E8B-446F-BF64-FDADA4946C7A}" type="presParOf" srcId="{5D8E7A28-5A13-4FA5-922A-425B0EB96601}" destId="{4AD856B2-1231-4122-A3EB-F81C1FE3804C}" srcOrd="0" destOrd="0" presId="urn:microsoft.com/office/officeart/2005/8/layout/hProcess9"/>
    <dgm:cxn modelId="{253D174C-24BA-47E6-8555-E269AC0522F3}" type="presParOf" srcId="{5D8E7A28-5A13-4FA5-922A-425B0EB96601}" destId="{451CEDCC-5645-4F3D-8580-9B9E55CBB3D3}" srcOrd="1" destOrd="0" presId="urn:microsoft.com/office/officeart/2005/8/layout/hProcess9"/>
    <dgm:cxn modelId="{EFEBABDA-39A7-4BD4-9BC8-AE2B10C82001}" type="presParOf" srcId="{451CEDCC-5645-4F3D-8580-9B9E55CBB3D3}" destId="{41C52A01-9264-45D4-8162-FA5E48DD2D3A}" srcOrd="0" destOrd="0" presId="urn:microsoft.com/office/officeart/2005/8/layout/hProcess9"/>
    <dgm:cxn modelId="{FD17B592-93DF-48CC-AEAE-A5D777D8F7F7}" type="presParOf" srcId="{451CEDCC-5645-4F3D-8580-9B9E55CBB3D3}" destId="{47711183-1047-4264-A5A1-4C0A8604089B}" srcOrd="1" destOrd="0" presId="urn:microsoft.com/office/officeart/2005/8/layout/hProcess9"/>
    <dgm:cxn modelId="{C11D564A-40B4-42FA-8CAA-FFFEC81B3E8B}" type="presParOf" srcId="{451CEDCC-5645-4F3D-8580-9B9E55CBB3D3}" destId="{108CAB6A-B390-411A-A61C-76746AB1BC93}" srcOrd="2" destOrd="0" presId="urn:microsoft.com/office/officeart/2005/8/layout/hProcess9"/>
    <dgm:cxn modelId="{B74AB437-038E-4589-8B57-A96D746387DA}" type="presParOf" srcId="{451CEDCC-5645-4F3D-8580-9B9E55CBB3D3}" destId="{5C385359-A059-414C-84ED-7B68B16ECEFF}" srcOrd="3" destOrd="0" presId="urn:microsoft.com/office/officeart/2005/8/layout/hProcess9"/>
    <dgm:cxn modelId="{78841F8A-9E08-4690-8443-FC4FEF97FF45}" type="presParOf" srcId="{451CEDCC-5645-4F3D-8580-9B9E55CBB3D3}" destId="{EE4E19C4-A062-4926-982E-6937CABFB74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D856B2-1231-4122-A3EB-F81C1FE3804C}">
      <dsp:nvSpPr>
        <dsp:cNvPr id="0" name=""/>
        <dsp:cNvSpPr/>
      </dsp:nvSpPr>
      <dsp:spPr>
        <a:xfrm>
          <a:off x="382003" y="0"/>
          <a:ext cx="6842852" cy="5185559"/>
        </a:xfrm>
        <a:prstGeom prst="rightArrow">
          <a:avLst/>
        </a:prstGeom>
        <a:solidFill>
          <a:srgbClr val="CE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52A01-9264-45D4-8162-FA5E48DD2D3A}">
      <dsp:nvSpPr>
        <dsp:cNvPr id="0" name=""/>
        <dsp:cNvSpPr/>
      </dsp:nvSpPr>
      <dsp:spPr>
        <a:xfrm>
          <a:off x="1598" y="1537082"/>
          <a:ext cx="2433811" cy="2111393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solidFill>
                <a:srgbClr val="C0E498"/>
              </a:solidFill>
            </a:rPr>
            <a:t>Janvier</a:t>
          </a:r>
          <a:r>
            <a:rPr lang="fr-FR" sz="1600" kern="1200" dirty="0"/>
            <a:t> </a:t>
          </a:r>
          <a:r>
            <a:rPr lang="fr-FR" sz="1600" kern="1200" dirty="0" smtClean="0"/>
            <a:t>/ Février</a:t>
          </a:r>
          <a:endParaRPr lang="fr-FR" sz="16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1</a:t>
          </a:r>
          <a:r>
            <a:rPr lang="fr-FR" sz="2400" kern="1200" baseline="30000" dirty="0"/>
            <a:t>ère</a:t>
          </a:r>
          <a:r>
            <a:rPr lang="fr-FR" sz="2400" kern="1200" dirty="0"/>
            <a:t> session d’</a:t>
          </a:r>
          <a:r>
            <a:rPr lang="fr-FR" sz="2400" b="1" kern="1200" dirty="0"/>
            <a:t>EC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LVA – LVB – HG – </a:t>
          </a:r>
          <a:r>
            <a:rPr lang="fr-FR" sz="1600" i="0" kern="1200" dirty="0"/>
            <a:t>Maths(STMG)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i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598" y="1537082"/>
        <a:ext cx="2433811" cy="2111393"/>
      </dsp:txXfrm>
    </dsp:sp>
    <dsp:sp modelId="{108CAB6A-B390-411A-A61C-76746AB1BC93}">
      <dsp:nvSpPr>
        <dsp:cNvPr id="0" name=""/>
        <dsp:cNvSpPr/>
      </dsp:nvSpPr>
      <dsp:spPr>
        <a:xfrm>
          <a:off x="2738321" y="1564254"/>
          <a:ext cx="2433811" cy="2074223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solidFill>
                <a:srgbClr val="C0E498"/>
              </a:solidFill>
            </a:rPr>
            <a:t>Mai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2</a:t>
          </a:r>
          <a:r>
            <a:rPr lang="fr-FR" sz="2400" kern="1200" baseline="30000" dirty="0"/>
            <a:t>ème</a:t>
          </a:r>
          <a:r>
            <a:rPr lang="fr-FR" sz="2400" kern="1200" dirty="0"/>
            <a:t> session d’</a:t>
          </a:r>
          <a:r>
            <a:rPr lang="fr-FR" sz="2400" b="1" kern="1200" dirty="0"/>
            <a:t>EC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LVA – LVB – HG – </a:t>
          </a:r>
          <a:r>
            <a:rPr lang="fr-FR" sz="1600" kern="1200" dirty="0" err="1"/>
            <a:t>Ens.Scient</a:t>
          </a:r>
          <a:r>
            <a:rPr lang="fr-FR" sz="1600" kern="1200" dirty="0"/>
            <a:t>./Maths – Spé 3</a:t>
          </a:r>
        </a:p>
      </dsp:txBody>
      <dsp:txXfrm>
        <a:off x="2738321" y="1564254"/>
        <a:ext cx="2433811" cy="2074223"/>
      </dsp:txXfrm>
    </dsp:sp>
    <dsp:sp modelId="{EE4E19C4-A062-4926-982E-6937CABFB74E}">
      <dsp:nvSpPr>
        <dsp:cNvPr id="0" name=""/>
        <dsp:cNvSpPr/>
      </dsp:nvSpPr>
      <dsp:spPr>
        <a:xfrm>
          <a:off x="5305051" y="1488037"/>
          <a:ext cx="2026610" cy="223051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solidFill>
                <a:srgbClr val="C0E498"/>
              </a:solidFill>
            </a:rPr>
            <a:t>Juin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solidFill>
                <a:srgbClr val="E6C448"/>
              </a:solidFill>
              <a:latin typeface="Verdana" panose="020B0604030504040204" pitchFamily="34" charset="0"/>
              <a:ea typeface="Verdana" panose="020B0604030504040204" pitchFamily="34" charset="0"/>
            </a:rPr>
            <a:t>EPREUVE TERMINALE</a:t>
          </a:r>
          <a:endParaRPr lang="fr-FR" sz="2000" b="1" kern="1200" dirty="0">
            <a:solidFill>
              <a:srgbClr val="E6C448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latin typeface="Verdana" panose="020B0604030504040204" pitchFamily="34" charset="0"/>
              <a:ea typeface="Verdana" panose="020B0604030504040204" pitchFamily="34" charset="0"/>
            </a:rPr>
            <a:t>Français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Oral + Ecrit</a:t>
          </a:r>
        </a:p>
      </dsp:txBody>
      <dsp:txXfrm>
        <a:off x="5305051" y="1488037"/>
        <a:ext cx="2026610" cy="22305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D856B2-1231-4122-A3EB-F81C1FE3804C}">
      <dsp:nvSpPr>
        <dsp:cNvPr id="0" name=""/>
        <dsp:cNvSpPr/>
      </dsp:nvSpPr>
      <dsp:spPr>
        <a:xfrm>
          <a:off x="606717" y="0"/>
          <a:ext cx="6561572" cy="5540660"/>
        </a:xfrm>
        <a:prstGeom prst="rightArrow">
          <a:avLst/>
        </a:prstGeom>
        <a:solidFill>
          <a:srgbClr val="CE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52A01-9264-45D4-8162-FA5E48DD2D3A}">
      <dsp:nvSpPr>
        <dsp:cNvPr id="0" name=""/>
        <dsp:cNvSpPr/>
      </dsp:nvSpPr>
      <dsp:spPr>
        <a:xfrm>
          <a:off x="1629" y="1652845"/>
          <a:ext cx="2279779" cy="223496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solidFill>
                <a:srgbClr val="C0E498"/>
              </a:solidFill>
            </a:rPr>
            <a:t>Mars</a:t>
          </a:r>
          <a:r>
            <a:rPr lang="fr-FR" sz="1600" kern="1200" dirty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solidFill>
                <a:srgbClr val="E6C448"/>
              </a:solidFill>
              <a:latin typeface="Verdana" panose="020B0604030504040204" pitchFamily="34" charset="0"/>
              <a:ea typeface="Verdana" panose="020B0604030504040204" pitchFamily="34" charset="0"/>
            </a:rPr>
            <a:t>EPREUVES TERMINALES</a:t>
          </a:r>
          <a:endParaRPr lang="fr-FR" sz="2400" b="1" kern="1200" dirty="0">
            <a:solidFill>
              <a:srgbClr val="E6C448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Spécialité 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kern="1200" dirty="0">
              <a:latin typeface="Verdana" panose="020B0604030504040204" pitchFamily="34" charset="0"/>
              <a:ea typeface="Verdana" panose="020B0604030504040204" pitchFamily="34" charset="0"/>
            </a:rPr>
            <a:t>Spécialité 2</a:t>
          </a:r>
          <a:endParaRPr lang="fr-FR" sz="2000" b="1" i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629" y="1652845"/>
        <a:ext cx="2279779" cy="2234969"/>
      </dsp:txXfrm>
    </dsp:sp>
    <dsp:sp modelId="{108CAB6A-B390-411A-A61C-76746AB1BC93}">
      <dsp:nvSpPr>
        <dsp:cNvPr id="0" name=""/>
        <dsp:cNvSpPr/>
      </dsp:nvSpPr>
      <dsp:spPr>
        <a:xfrm>
          <a:off x="2672832" y="1925900"/>
          <a:ext cx="2616321" cy="174900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solidFill>
                <a:srgbClr val="C0E498"/>
              </a:solidFill>
            </a:rPr>
            <a:t>Mai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3</a:t>
          </a:r>
          <a:r>
            <a:rPr lang="fr-FR" sz="2400" kern="1200" baseline="30000" dirty="0"/>
            <a:t>ème</a:t>
          </a:r>
          <a:r>
            <a:rPr lang="fr-FR" sz="2400" kern="1200" dirty="0"/>
            <a:t> session d’</a:t>
          </a:r>
          <a:r>
            <a:rPr lang="fr-FR" sz="2400" b="1" kern="1200" dirty="0"/>
            <a:t>EC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LVA – LVB – HG – </a:t>
          </a:r>
          <a:r>
            <a:rPr lang="fr-FR" sz="1600" kern="1200" dirty="0" err="1"/>
            <a:t>Ens.Scient</a:t>
          </a:r>
          <a:r>
            <a:rPr lang="fr-FR" sz="1600" kern="1200" dirty="0"/>
            <a:t>./Maths</a:t>
          </a:r>
        </a:p>
      </dsp:txBody>
      <dsp:txXfrm>
        <a:off x="2672832" y="1925900"/>
        <a:ext cx="2616321" cy="1749009"/>
      </dsp:txXfrm>
    </dsp:sp>
    <dsp:sp modelId="{EE4E19C4-A062-4926-982E-6937CABFB74E}">
      <dsp:nvSpPr>
        <dsp:cNvPr id="0" name=""/>
        <dsp:cNvSpPr/>
      </dsp:nvSpPr>
      <dsp:spPr>
        <a:xfrm>
          <a:off x="5366077" y="1905964"/>
          <a:ext cx="2351790" cy="172873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solidFill>
                <a:srgbClr val="C0E498"/>
              </a:solidFill>
            </a:rPr>
            <a:t>Juin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solidFill>
                <a:srgbClr val="E5C243"/>
              </a:solidFill>
              <a:latin typeface="Verdana"/>
              <a:ea typeface="+mn-ea"/>
              <a:cs typeface="+mn-cs"/>
            </a:rPr>
            <a:t>EPR</a:t>
          </a:r>
          <a:r>
            <a:rPr lang="fr-FR" sz="2000" b="1" kern="1200" dirty="0">
              <a:solidFill>
                <a:srgbClr val="E6C448"/>
              </a:solidFill>
              <a:latin typeface="Verdana"/>
              <a:ea typeface="+mn-ea"/>
              <a:cs typeface="+mn-cs"/>
            </a:rPr>
            <a:t>EUV</a:t>
          </a:r>
          <a:r>
            <a:rPr lang="fr-FR" sz="2000" b="1" kern="1200" dirty="0">
              <a:solidFill>
                <a:srgbClr val="E5C243"/>
              </a:solidFill>
              <a:latin typeface="Verdana"/>
              <a:ea typeface="+mn-ea"/>
              <a:cs typeface="+mn-cs"/>
            </a:rPr>
            <a:t>ES TERMINALES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solidFill>
                <a:prstClr val="white"/>
              </a:solidFill>
              <a:latin typeface="Verdana"/>
              <a:ea typeface="+mn-ea"/>
              <a:cs typeface="+mn-cs"/>
            </a:rPr>
            <a:t>Philosophie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solidFill>
                <a:prstClr val="white"/>
              </a:solidFill>
              <a:latin typeface="Verdana"/>
              <a:ea typeface="+mn-ea"/>
              <a:cs typeface="+mn-cs"/>
            </a:rPr>
            <a:t>Grand oral</a:t>
          </a:r>
        </a:p>
      </dsp:txBody>
      <dsp:txXfrm>
        <a:off x="5366077" y="1905964"/>
        <a:ext cx="2351790" cy="1728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B62AF-4261-48E7-9D68-10794308D925}" type="datetimeFigureOut">
              <a:rPr lang="fr-FR" smtClean="0"/>
              <a:pPr/>
              <a:t>22/09/2020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A03EA-557A-435C-A783-EECCAB32C1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41314-298B-4521-A122-D2A7B54AA8F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3074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A03EA-557A-435C-A783-EECCAB32C160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9A95-CC6F-47F2-A250-7D4C402B5D37}" type="datetimeFigureOut">
              <a:rPr lang="fr-FR" smtClean="0"/>
              <a:pPr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9416-627D-4630-947F-E3C2A9F614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9A95-CC6F-47F2-A250-7D4C402B5D37}" type="datetimeFigureOut">
              <a:rPr lang="fr-FR" smtClean="0"/>
              <a:pPr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9416-627D-4630-947F-E3C2A9F614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9A95-CC6F-47F2-A250-7D4C402B5D37}" type="datetimeFigureOut">
              <a:rPr lang="fr-FR" smtClean="0"/>
              <a:pPr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9416-627D-4630-947F-E3C2A9F614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3C3F5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3C3F5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3C3F5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0CB0C-FB1B-4C4B-912A-018CAB8E9A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9A95-CC6F-47F2-A250-7D4C402B5D37}" type="datetimeFigureOut">
              <a:rPr lang="fr-FR" smtClean="0"/>
              <a:pPr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9416-627D-4630-947F-E3C2A9F614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9A95-CC6F-47F2-A250-7D4C402B5D37}" type="datetimeFigureOut">
              <a:rPr lang="fr-FR" smtClean="0"/>
              <a:pPr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9416-627D-4630-947F-E3C2A9F614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9A95-CC6F-47F2-A250-7D4C402B5D37}" type="datetimeFigureOut">
              <a:rPr lang="fr-FR" smtClean="0"/>
              <a:pPr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9416-627D-4630-947F-E3C2A9F614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9A95-CC6F-47F2-A250-7D4C402B5D37}" type="datetimeFigureOut">
              <a:rPr lang="fr-FR" smtClean="0"/>
              <a:pPr/>
              <a:t>22/09/2020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9416-627D-4630-947F-E3C2A9F614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9A95-CC6F-47F2-A250-7D4C402B5D37}" type="datetimeFigureOut">
              <a:rPr lang="fr-FR" smtClean="0"/>
              <a:pPr/>
              <a:t>22/09/2020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9416-627D-4630-947F-E3C2A9F614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9A95-CC6F-47F2-A250-7D4C402B5D37}" type="datetimeFigureOut">
              <a:rPr lang="fr-FR" smtClean="0"/>
              <a:pPr/>
              <a:t>22/09/2020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9416-627D-4630-947F-E3C2A9F614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9A95-CC6F-47F2-A250-7D4C402B5D37}" type="datetimeFigureOut">
              <a:rPr lang="fr-FR" smtClean="0"/>
              <a:pPr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9416-627D-4630-947F-E3C2A9F614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9A95-CC6F-47F2-A250-7D4C402B5D37}" type="datetimeFigureOut">
              <a:rPr lang="fr-FR" smtClean="0"/>
              <a:pPr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9416-627D-4630-947F-E3C2A9F614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59A95-CC6F-47F2-A250-7D4C402B5D37}" type="datetimeFigureOut">
              <a:rPr lang="fr-FR" smtClean="0"/>
              <a:pPr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B9416-627D-4630-947F-E3C2A9F614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La classe de terminale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2020/ 2021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Bonsoir à tous !</a:t>
            </a:r>
          </a:p>
          <a:p>
            <a:r>
              <a:rPr lang="fr-FR" dirty="0" smtClean="0"/>
              <a:t>Vos enfants sont répartis dans 3 classes de terminales ; </a:t>
            </a:r>
            <a:r>
              <a:rPr lang="fr-FR" dirty="0" smtClean="0"/>
              <a:t>TA : 32 élèves 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   </a:t>
            </a:r>
            <a:r>
              <a:rPr lang="fr-FR" dirty="0" smtClean="0"/>
              <a:t> </a:t>
            </a:r>
            <a:r>
              <a:rPr lang="fr-FR" dirty="0" smtClean="0"/>
              <a:t>TB </a:t>
            </a:r>
            <a:r>
              <a:rPr lang="fr-FR" dirty="0" smtClean="0"/>
              <a:t>: 29 élèves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    </a:t>
            </a:r>
            <a:r>
              <a:rPr lang="fr-FR" dirty="0" smtClean="0"/>
              <a:t>TC : 32 élèves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 smtClean="0">
                <a:solidFill>
                  <a:srgbClr val="FF0000"/>
                </a:solidFill>
              </a:rPr>
              <a:t>Les professeurs principaux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827584" y="1556792"/>
            <a:ext cx="7881937" cy="4525963"/>
          </a:xfrm>
          <a:solidFill>
            <a:schemeClr val="tx2">
              <a:lumMod val="20000"/>
              <a:lumOff val="80000"/>
              <a:alpha val="84000"/>
            </a:schemeClr>
          </a:solidFill>
        </p:spPr>
        <p:txBody>
          <a:bodyPr>
            <a:normAutofit fontScale="70000" lnSpcReduction="20000"/>
          </a:bodyPr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endParaRPr lang="fr-FR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fr-FR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Le groupe classe n’existe désormais plus que pour les enseignements de tronc commun.</a:t>
            </a:r>
          </a:p>
          <a:p>
            <a:pPr fontAlgn="base">
              <a:spcAft>
                <a:spcPct val="0"/>
              </a:spcAft>
              <a:buNone/>
            </a:pPr>
            <a:r>
              <a:rPr lang="fr-FR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   Les  élèves se retrouvent plus par groupe de spécialités ou langues ou encore option.</a:t>
            </a:r>
          </a:p>
          <a:p>
            <a:pPr fontAlgn="base">
              <a:spcAft>
                <a:spcPct val="0"/>
              </a:spcAft>
              <a:buNone/>
            </a:pPr>
            <a:endParaRPr lang="fr-FR" dirty="0">
              <a:latin typeface="Comic Sans MS" pitchFamily="66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Nous avons donc revu notre fonctionnement des professeurs principaux qui ne sont plus affectés à une classe mais à un groupe d’élèves.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endParaRPr lang="fr-FR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Pour contacter le professeur tuteur de votre enfant , vous pouvez consulter sur école directe la liste des PP dans l’espace de travail de la classe.</a:t>
            </a: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endParaRPr lang="fr-FR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568BD6-7984-46DD-AF94-41A6DE16BA26}" type="slidenum">
              <a:rPr lang="fr-FR" altLang="fr-FR" smtClean="0"/>
              <a:pPr/>
              <a:t>10</a:t>
            </a:fld>
            <a:endParaRPr lang="fr-FR" alt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 smtClean="0">
                <a:solidFill>
                  <a:srgbClr val="FF0000"/>
                </a:solidFill>
              </a:rPr>
              <a:t>Devoirs surveillés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804863" y="1476375"/>
            <a:ext cx="7881937" cy="4525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r>
              <a:rPr lang="fr-FR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 - Suppression du créneau de DS dans l’emploi du temps élève traditionnellement positionné le vendredi.</a:t>
            </a: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endParaRPr lang="fr-FR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r>
              <a:rPr lang="fr-FR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  - choix des équipes : nous n’avons plus de manière systématique dans toutes les matières des épreuves de 2h00 , 3h00 ou 4h00 .</a:t>
            </a:r>
          </a:p>
          <a:p>
            <a:pPr fontAlgn="base">
              <a:spcAft>
                <a:spcPct val="0"/>
              </a:spcAft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Les enseignants évaluent donc  sur leur temps de cours .</a:t>
            </a:r>
          </a:p>
          <a:p>
            <a:pPr fontAlgn="base">
              <a:spcAft>
                <a:spcPct val="0"/>
              </a:spcAft>
              <a:buFontTx/>
              <a:buChar char="-"/>
            </a:pPr>
            <a:endParaRPr lang="fr-FR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r>
              <a:rPr lang="fr-FR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- Néanmoins possibilité de banaliser des créneaux horaires de 4 h00 pour par exemple faire des DS de français.</a:t>
            </a: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r>
              <a:rPr lang="fr-FR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Plus grande flexibilité également  des emplois du temps.</a:t>
            </a:r>
          </a:p>
          <a:p>
            <a:pPr fontAlgn="base">
              <a:spcAft>
                <a:spcPct val="0"/>
              </a:spcAft>
              <a:buFontTx/>
              <a:buChar char="-"/>
            </a:pPr>
            <a:endParaRPr lang="fr-FR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fr-FR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501856-DA67-4D40-94F2-891C4CF68313}" type="slidenum">
              <a:rPr lang="fr-FR" altLang="fr-FR" smtClean="0"/>
              <a:pPr/>
              <a:t>11</a:t>
            </a:fld>
            <a:endParaRPr lang="fr-FR" alt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Les AP/ accompagnements personnalisés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fr-FR" dirty="0" smtClean="0"/>
              <a:t>2 heures hebdomadaires d’accompagnement personnalisé </a:t>
            </a:r>
          </a:p>
          <a:p>
            <a:pPr>
              <a:buFontTx/>
              <a:buChar char="-"/>
            </a:pPr>
            <a:r>
              <a:rPr lang="fr-FR" dirty="0" smtClean="0"/>
              <a:t>2 créneaux banalisés pour les élèves de 1ères et de terminales </a:t>
            </a:r>
          </a:p>
          <a:p>
            <a:pPr>
              <a:buFontTx/>
              <a:buChar char="-"/>
            </a:pPr>
            <a:r>
              <a:rPr lang="fr-FR" dirty="0" smtClean="0"/>
              <a:t>Un créneau réservé aux professeurs principaux ( les professeurs convoquent les élèves pour travailler l’orientation ou pour un suivi plus individualisé</a:t>
            </a:r>
          </a:p>
          <a:p>
            <a:pPr>
              <a:buFontTx/>
              <a:buChar char="-"/>
            </a:pPr>
            <a:r>
              <a:rPr lang="fr-FR" dirty="0" smtClean="0"/>
              <a:t>Un créneau réservé à l’accompagnement par matières </a:t>
            </a:r>
            <a:r>
              <a:rPr lang="fr-FR" dirty="0" smtClean="0">
                <a:solidFill>
                  <a:srgbClr val="FF0000"/>
                </a:solidFill>
              </a:rPr>
              <a:t>(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les élèves s’inscrivent via ED dans les groupes flexibles)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space réservé du contenu 49"/>
          <p:cNvSpPr>
            <a:spLocks noGrp="1"/>
          </p:cNvSpPr>
          <p:nvPr>
            <p:ph idx="1"/>
          </p:nvPr>
        </p:nvSpPr>
        <p:spPr>
          <a:xfrm>
            <a:off x="323528" y="476672"/>
            <a:ext cx="7992888" cy="5649491"/>
          </a:xfrm>
        </p:spPr>
        <p:txBody>
          <a:bodyPr/>
          <a:lstStyle/>
          <a:p>
            <a:r>
              <a:rPr lang="fr-FR" dirty="0" smtClean="0"/>
              <a:t>                                                                       </a:t>
            </a:r>
            <a:endParaRPr lang="fr-FR" dirty="0"/>
          </a:p>
        </p:txBody>
      </p:sp>
      <p:graphicFrame>
        <p:nvGraphicFramePr>
          <p:cNvPr id="2110" name="Object 62"/>
          <p:cNvGraphicFramePr>
            <a:graphicFrameLocks noChangeAspect="1"/>
          </p:cNvGraphicFramePr>
          <p:nvPr/>
        </p:nvGraphicFramePr>
        <p:xfrm>
          <a:off x="0" y="0"/>
          <a:ext cx="9144000" cy="7749480"/>
        </p:xfrm>
        <a:graphic>
          <a:graphicData uri="http://schemas.openxmlformats.org/presentationml/2006/ole">
            <p:oleObj spid="_x0000_s31746" name="Document" r:id="rId3" imgW="10338670" imgH="834094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PARCOURSUP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/>
              <a:t> Inscription sur  </a:t>
            </a:r>
            <a:r>
              <a:rPr lang="fr-FR" b="1" dirty="0" err="1" smtClean="0"/>
              <a:t>Parcoursup</a:t>
            </a:r>
            <a:r>
              <a:rPr lang="fr-FR" b="1" dirty="0" smtClean="0"/>
              <a:t> en 2021 </a:t>
            </a:r>
            <a:endParaRPr lang="fr-FR" dirty="0" smtClean="0"/>
          </a:p>
          <a:p>
            <a:pPr fontAlgn="t"/>
            <a:r>
              <a:rPr lang="fr-FR" dirty="0" smtClean="0"/>
              <a:t>Ouverture du site </a:t>
            </a:r>
            <a:r>
              <a:rPr lang="fr-FR" b="1" dirty="0" err="1" smtClean="0"/>
              <a:t>Parcoursup</a:t>
            </a:r>
            <a:r>
              <a:rPr lang="fr-FR" b="1" dirty="0" smtClean="0"/>
              <a:t> : novembre 2021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fontAlgn="t"/>
            <a:r>
              <a:rPr lang="fr-FR" b="1" dirty="0" smtClean="0"/>
              <a:t>Du 22 janvier au 2 avril </a:t>
            </a:r>
            <a:r>
              <a:rPr lang="fr-FR" dirty="0" smtClean="0"/>
              <a:t>: vous vous informez en ligne</a:t>
            </a:r>
            <a:br>
              <a:rPr lang="fr-FR" dirty="0" smtClean="0"/>
            </a:br>
            <a:endParaRPr lang="fr-FR" dirty="0" smtClean="0"/>
          </a:p>
          <a:p>
            <a:pPr fontAlgn="t"/>
            <a:r>
              <a:rPr lang="fr-FR" b="1" dirty="0" smtClean="0"/>
              <a:t>A partir du 2 avril </a:t>
            </a:r>
            <a:r>
              <a:rPr lang="fr-FR" dirty="0" smtClean="0"/>
              <a:t>: vous formulez tous vos vœux</a:t>
            </a:r>
            <a:br>
              <a:rPr lang="fr-FR" dirty="0" smtClean="0"/>
            </a:br>
            <a:endParaRPr lang="fr-FR" dirty="0" smtClean="0"/>
          </a:p>
          <a:p>
            <a:pPr fontAlgn="t"/>
            <a:r>
              <a:rPr lang="fr-FR" b="1" dirty="0" smtClean="0"/>
              <a:t>Du 19 mai au 17 juillet </a:t>
            </a:r>
            <a:r>
              <a:rPr lang="fr-FR" dirty="0" smtClean="0"/>
              <a:t>: vous recevez les réponses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Fonctionnement école directe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Organisation  de la vie scolaire 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Les horaires en classe de terminales</a:t>
            </a:r>
            <a:br>
              <a:rPr lang="fr-FR" b="1" dirty="0" smtClean="0"/>
            </a:br>
            <a:r>
              <a:rPr lang="fr-FR" b="1" dirty="0" smtClean="0"/>
              <a:t> </a:t>
            </a:r>
            <a:r>
              <a:rPr lang="fr-FR" dirty="0" smtClean="0"/>
              <a:t>terminales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804863" y="3678516"/>
            <a:ext cx="7881937" cy="369332"/>
          </a:xfrm>
        </p:spPr>
        <p:txBody>
          <a:bodyPr anchor="ctr" anchorCtr="1">
            <a:spAutoFit/>
          </a:bodyPr>
          <a:lstStyle/>
          <a:p>
            <a:endParaRPr lang="fr-FR" dirty="0"/>
          </a:p>
        </p:txBody>
      </p:sp>
      <p:sp>
        <p:nvSpPr>
          <p:cNvPr id="37890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29F520-E72B-4836-8B54-5AB75827DC2F}" type="slidenum">
              <a:rPr lang="fr-FR" altLang="fr-FR" smtClean="0">
                <a:latin typeface="Arial" pitchFamily="34" charset="0"/>
                <a:ea typeface="Roboto" pitchFamily="2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 smtClean="0">
              <a:latin typeface="Arial" pitchFamily="34" charset="0"/>
              <a:ea typeface="Roboto" pitchFamily="2" charset="0"/>
              <a:cs typeface="Arial" pitchFamily="34" charset="0"/>
            </a:endParaRPr>
          </a:p>
        </p:txBody>
      </p:sp>
      <p:pic>
        <p:nvPicPr>
          <p:cNvPr id="37891" name="Picture 2" descr="M:\str-delcom\BAC 2021\PPT\PPT RECTEURS POUR REUNION CHEFS ETAB RENTREE 2018\Imagediapo16retou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8363"/>
            <a:ext cx="91440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A  </a:t>
            </a:r>
            <a:r>
              <a:rPr lang="fr-FR" dirty="0" err="1" smtClean="0"/>
              <a:t>telecharger</a:t>
            </a:r>
            <a:r>
              <a:rPr lang="fr-FR" dirty="0" smtClean="0"/>
              <a:t> sur charlemagne</a:t>
            </a:r>
            <a:endParaRPr lang="fr-FR" dirty="0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539552" y="332656"/>
          <a:ext cx="8020050" cy="5667375"/>
        </p:xfrm>
        <a:graphic>
          <a:graphicData uri="http://schemas.openxmlformats.org/presentationml/2006/ole">
            <p:oleObj spid="_x0000_s14337" name="Acrobat Document" r:id="rId3" imgW="8019943" imgH="5667255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Les épreuves du nouveau bac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080" y="1600200"/>
            <a:ext cx="74678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804863" y="1476375"/>
            <a:ext cx="7881937" cy="4525963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9F5C34-6D7B-4AA6-B9E6-C73D24B9A84C}" type="slidenum">
              <a:rPr lang="fr-FR" altLang="fr-FR" smtClean="0"/>
              <a:pPr/>
              <a:t>5</a:t>
            </a:fld>
            <a:endParaRPr lang="fr-FR" altLang="fr-FR" smtClean="0"/>
          </a:p>
        </p:txBody>
      </p:sp>
      <p:pic>
        <p:nvPicPr>
          <p:cNvPr id="15365" name="Picture 2" descr="M:\str-delcom\BAC 2021\INFOGRAPHIES\Coeff\les_epreuves_du_nouveau_baccalaureat_general.jpg"/>
          <p:cNvPicPr>
            <a:picLocks noChangeAspect="1" noChangeArrowheads="1"/>
          </p:cNvPicPr>
          <p:nvPr/>
        </p:nvPicPr>
        <p:blipFill>
          <a:blip r:embed="rId2" cstate="print"/>
          <a:srcRect b="10370"/>
          <a:stretch>
            <a:fillRect/>
          </a:stretch>
        </p:blipFill>
        <p:spPr bwMode="auto">
          <a:xfrm>
            <a:off x="0" y="0"/>
            <a:ext cx="9144000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="" xmlns:a16="http://schemas.microsoft.com/office/drawing/2014/main" id="{7730AAD6-2B33-46CC-9F0F-1D688465FF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3774273"/>
              </p:ext>
            </p:extLst>
          </p:nvPr>
        </p:nvGraphicFramePr>
        <p:xfrm>
          <a:off x="914401" y="1288269"/>
          <a:ext cx="7606859" cy="5185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Connecteur droit avec flèche 8">
            <a:extLst>
              <a:ext uri="{FF2B5EF4-FFF2-40B4-BE49-F238E27FC236}">
                <a16:creationId xmlns="" xmlns:a16="http://schemas.microsoft.com/office/drawing/2014/main" id="{C43F9DBF-5342-4BD2-87C7-227BD6AF1399}"/>
              </a:ext>
            </a:extLst>
          </p:cNvPr>
          <p:cNvCxnSpPr>
            <a:cxnSpLocks/>
          </p:cNvCxnSpPr>
          <p:nvPr/>
        </p:nvCxnSpPr>
        <p:spPr>
          <a:xfrm>
            <a:off x="3546893" y="1656080"/>
            <a:ext cx="0" cy="3913652"/>
          </a:xfrm>
          <a:prstGeom prst="straightConnector1">
            <a:avLst/>
          </a:prstGeom>
          <a:ln w="57150">
            <a:solidFill>
              <a:schemeClr val="tx2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="" xmlns:a16="http://schemas.microsoft.com/office/drawing/2014/main" id="{8060E00C-0EFD-415E-940F-92C79BBF2E8C}"/>
              </a:ext>
            </a:extLst>
          </p:cNvPr>
          <p:cNvCxnSpPr>
            <a:cxnSpLocks/>
          </p:cNvCxnSpPr>
          <p:nvPr/>
        </p:nvCxnSpPr>
        <p:spPr>
          <a:xfrm>
            <a:off x="8620374" y="1656080"/>
            <a:ext cx="0" cy="3913652"/>
          </a:xfrm>
          <a:prstGeom prst="straightConnector1">
            <a:avLst/>
          </a:prstGeom>
          <a:ln w="57150">
            <a:solidFill>
              <a:schemeClr val="tx2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B8A73E4B-E837-411A-A5F6-147FBBE62C1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75963" y="866785"/>
            <a:ext cx="720635" cy="632303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="" xmlns:a16="http://schemas.microsoft.com/office/drawing/2014/main" id="{9BC4DFCD-4740-49BB-91B8-CCCE447E3576}"/>
              </a:ext>
            </a:extLst>
          </p:cNvPr>
          <p:cNvSpPr txBox="1">
            <a:spLocks/>
          </p:cNvSpPr>
          <p:nvPr/>
        </p:nvSpPr>
        <p:spPr>
          <a:xfrm>
            <a:off x="266700" y="162879"/>
            <a:ext cx="8580117" cy="811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00" b="1" dirty="0" smtClean="0"/>
              <a:t>Ce qui aurait du se passer en classe de 1</a:t>
            </a:r>
            <a:r>
              <a:rPr lang="fr-FR" sz="4200" b="1" baseline="30000" dirty="0" smtClean="0"/>
              <a:t>ère</a:t>
            </a:r>
            <a:r>
              <a:rPr lang="fr-FR" sz="4200" b="1" dirty="0" smtClean="0"/>
              <a:t> </a:t>
            </a:r>
            <a:endParaRPr lang="fr-FR" sz="4200" b="1" dirty="0"/>
          </a:p>
        </p:txBody>
      </p:sp>
      <p:sp>
        <p:nvSpPr>
          <p:cNvPr id="15" name="Flèche : droite 14">
            <a:extLst>
              <a:ext uri="{FF2B5EF4-FFF2-40B4-BE49-F238E27FC236}">
                <a16:creationId xmlns="" xmlns:a16="http://schemas.microsoft.com/office/drawing/2014/main" id="{70982048-1001-40F6-9E98-4E3EFEAE69DE}"/>
              </a:ext>
            </a:extLst>
          </p:cNvPr>
          <p:cNvSpPr/>
          <p:nvPr/>
        </p:nvSpPr>
        <p:spPr>
          <a:xfrm>
            <a:off x="352050" y="1799801"/>
            <a:ext cx="7999466" cy="689352"/>
          </a:xfrm>
          <a:prstGeom prst="rightArrow">
            <a:avLst/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  <a:alpha val="80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CONTRÔLE CONTINU – </a:t>
            </a:r>
            <a:r>
              <a:rPr lang="fr-FR" sz="1600" i="1" dirty="0"/>
              <a:t>septembre à juin</a:t>
            </a:r>
            <a:endParaRPr lang="fr-FR" sz="2000" b="1" dirty="0"/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91ECC2F2-E0BC-4C9C-BFAD-3CA6290D039E}"/>
              </a:ext>
            </a:extLst>
          </p:cNvPr>
          <p:cNvSpPr txBox="1"/>
          <p:nvPr/>
        </p:nvSpPr>
        <p:spPr>
          <a:xfrm>
            <a:off x="7975963" y="5569733"/>
            <a:ext cx="1080000" cy="923330"/>
          </a:xfrm>
          <a:prstGeom prst="rect">
            <a:avLst/>
          </a:prstGeom>
          <a:noFill/>
          <a:ln w="38100">
            <a:solidFill>
              <a:srgbClr val="C0E498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35% de la note finale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3487C1C1-2426-4095-AFC2-EFC474233AFC}"/>
              </a:ext>
            </a:extLst>
          </p:cNvPr>
          <p:cNvSpPr txBox="1"/>
          <p:nvPr/>
        </p:nvSpPr>
        <p:spPr>
          <a:xfrm>
            <a:off x="2573071" y="5629768"/>
            <a:ext cx="17038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10% de la note finale</a:t>
            </a:r>
          </a:p>
          <a:p>
            <a:pPr algn="ctr"/>
            <a:r>
              <a:rPr lang="fr-FR" sz="1600" b="1" i="1" dirty="0"/>
              <a:t>(à la fin du 1</a:t>
            </a:r>
            <a:r>
              <a:rPr lang="fr-FR" sz="1600" b="1" i="1" baseline="30000" dirty="0"/>
              <a:t>er</a:t>
            </a:r>
            <a:r>
              <a:rPr lang="fr-FR" sz="1600" b="1" i="1" dirty="0"/>
              <a:t> semestre)</a:t>
            </a:r>
            <a:endParaRPr lang="fr-FR" b="1" i="1" dirty="0"/>
          </a:p>
        </p:txBody>
      </p:sp>
    </p:spTree>
    <p:extLst>
      <p:ext uri="{BB962C8B-B14F-4D97-AF65-F5344CB8AC3E}">
        <p14:creationId xmlns="" xmlns:p14="http://schemas.microsoft.com/office/powerpoint/2010/main" val="13301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B92716B-3389-452D-ADF8-B3C6F3D18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91759"/>
            <a:ext cx="8580117" cy="811405"/>
          </a:xfrm>
        </p:spPr>
        <p:txBody>
          <a:bodyPr>
            <a:normAutofit fontScale="90000"/>
          </a:bodyPr>
          <a:lstStyle/>
          <a:p>
            <a:r>
              <a:rPr lang="fr-FR" sz="4200" b="1" dirty="0"/>
              <a:t>Année de terminale – Chronologie des épreuves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="" xmlns:a16="http://schemas.microsoft.com/office/drawing/2014/main" id="{7730AAD6-2B33-46CC-9F0F-1D688465FF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20263792"/>
              </p:ext>
            </p:extLst>
          </p:nvPr>
        </p:nvGraphicFramePr>
        <p:xfrm>
          <a:off x="669279" y="1246220"/>
          <a:ext cx="7719497" cy="554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BE2C8601-0748-4E94-911B-04AD0622A44B}"/>
              </a:ext>
            </a:extLst>
          </p:cNvPr>
          <p:cNvSpPr txBox="1"/>
          <p:nvPr/>
        </p:nvSpPr>
        <p:spPr>
          <a:xfrm>
            <a:off x="2713427" y="5649076"/>
            <a:ext cx="1080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67% de la note finale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="" xmlns:a16="http://schemas.microsoft.com/office/drawing/2014/main" id="{C43F9DBF-5342-4BD2-87C7-227BD6AF1399}"/>
              </a:ext>
            </a:extLst>
          </p:cNvPr>
          <p:cNvCxnSpPr>
            <a:cxnSpLocks/>
          </p:cNvCxnSpPr>
          <p:nvPr/>
        </p:nvCxnSpPr>
        <p:spPr>
          <a:xfrm>
            <a:off x="3192521" y="1225900"/>
            <a:ext cx="0" cy="4361620"/>
          </a:xfrm>
          <a:prstGeom prst="straightConnector1">
            <a:avLst/>
          </a:prstGeom>
          <a:ln w="57150">
            <a:solidFill>
              <a:schemeClr val="tx2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="" xmlns:a16="http://schemas.microsoft.com/office/drawing/2014/main" id="{8060E00C-0EFD-415E-940F-92C79BBF2E8C}"/>
              </a:ext>
            </a:extLst>
          </p:cNvPr>
          <p:cNvCxnSpPr>
            <a:cxnSpLocks/>
          </p:cNvCxnSpPr>
          <p:nvPr/>
        </p:nvCxnSpPr>
        <p:spPr>
          <a:xfrm>
            <a:off x="473910" y="1225900"/>
            <a:ext cx="0" cy="4325170"/>
          </a:xfrm>
          <a:prstGeom prst="straightConnector1">
            <a:avLst/>
          </a:prstGeom>
          <a:ln w="57150">
            <a:solidFill>
              <a:schemeClr val="tx2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7FFC332D-F1F1-4CFE-9E12-9317F8E941C8}"/>
              </a:ext>
            </a:extLst>
          </p:cNvPr>
          <p:cNvSpPr txBox="1"/>
          <p:nvPr/>
        </p:nvSpPr>
        <p:spPr>
          <a:xfrm>
            <a:off x="129278" y="5632100"/>
            <a:ext cx="1080000" cy="1200329"/>
          </a:xfrm>
          <a:prstGeom prst="rect">
            <a:avLst/>
          </a:prstGeom>
          <a:noFill/>
          <a:ln w="38100">
            <a:solidFill>
              <a:srgbClr val="C0E498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</a:t>
            </a:r>
            <a:r>
              <a:rPr lang="fr-FR" b="1" baseline="30000" dirty="0"/>
              <a:t>ère</a:t>
            </a:r>
            <a:r>
              <a:rPr lang="fr-FR" b="1" dirty="0"/>
              <a:t> :</a:t>
            </a:r>
          </a:p>
          <a:p>
            <a:pPr algn="ctr"/>
            <a:r>
              <a:rPr lang="fr-FR" b="1" dirty="0"/>
              <a:t>35% de la note finale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="" xmlns:a16="http://schemas.microsoft.com/office/drawing/2014/main" id="{2A729D3C-3A92-48CE-BC86-5ECC4E70CA92}"/>
              </a:ext>
            </a:extLst>
          </p:cNvPr>
          <p:cNvCxnSpPr>
            <a:cxnSpLocks/>
          </p:cNvCxnSpPr>
          <p:nvPr/>
        </p:nvCxnSpPr>
        <p:spPr>
          <a:xfrm flipH="1">
            <a:off x="8606130" y="1439135"/>
            <a:ext cx="0" cy="4143465"/>
          </a:xfrm>
          <a:prstGeom prst="straightConnector1">
            <a:avLst/>
          </a:prstGeom>
          <a:ln w="57150">
            <a:solidFill>
              <a:schemeClr val="tx2">
                <a:lumMod val="75000"/>
                <a:lumOff val="2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0BCB8292-927D-4EF4-B0CB-38C2A887C996}"/>
              </a:ext>
            </a:extLst>
          </p:cNvPr>
          <p:cNvSpPr txBox="1"/>
          <p:nvPr/>
        </p:nvSpPr>
        <p:spPr>
          <a:xfrm>
            <a:off x="8245813" y="5624640"/>
            <a:ext cx="720635" cy="10156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100%</a:t>
            </a:r>
          </a:p>
          <a:p>
            <a:pPr algn="ctr"/>
            <a:r>
              <a:rPr lang="fr-F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BAC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A377E014-818F-4D9F-B9E1-B9213999007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57952" y="777784"/>
            <a:ext cx="720635" cy="632303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="" xmlns:a16="http://schemas.microsoft.com/office/drawing/2014/main" id="{7A6C8CE3-B989-4FD2-BC35-41664D81D760}"/>
              </a:ext>
            </a:extLst>
          </p:cNvPr>
          <p:cNvSpPr/>
          <p:nvPr/>
        </p:nvSpPr>
        <p:spPr>
          <a:xfrm>
            <a:off x="667628" y="1999425"/>
            <a:ext cx="7476188" cy="689352"/>
          </a:xfrm>
          <a:prstGeom prst="rightArrow">
            <a:avLst/>
          </a:prstGeom>
          <a:solidFill>
            <a:srgbClr val="70AD47">
              <a:alpha val="89804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EPS</a:t>
            </a:r>
            <a:r>
              <a:rPr lang="fr-FR" dirty="0"/>
              <a:t> – CCF – 3 épreuves réparties sur l’année</a:t>
            </a:r>
          </a:p>
        </p:txBody>
      </p:sp>
      <p:sp>
        <p:nvSpPr>
          <p:cNvPr id="20" name="Flèche : droite 19">
            <a:extLst>
              <a:ext uri="{FF2B5EF4-FFF2-40B4-BE49-F238E27FC236}">
                <a16:creationId xmlns="" xmlns:a16="http://schemas.microsoft.com/office/drawing/2014/main" id="{7AE715A8-97BB-442D-B26E-DAD2A9595F46}"/>
              </a:ext>
            </a:extLst>
          </p:cNvPr>
          <p:cNvSpPr/>
          <p:nvPr/>
        </p:nvSpPr>
        <p:spPr>
          <a:xfrm>
            <a:off x="667628" y="1271481"/>
            <a:ext cx="7476186" cy="689352"/>
          </a:xfrm>
          <a:prstGeom prst="rightArrow">
            <a:avLst/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  <a:alpha val="90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CONTRÔLE CONTINU </a:t>
            </a:r>
            <a:r>
              <a:rPr lang="fr-FR" b="1" dirty="0"/>
              <a:t>– </a:t>
            </a:r>
            <a:r>
              <a:rPr lang="fr-FR" sz="1600" i="1" dirty="0"/>
              <a:t>septembre à juin</a:t>
            </a:r>
            <a:endParaRPr lang="fr-FR" sz="1600" b="1" dirty="0"/>
          </a:p>
        </p:txBody>
      </p:sp>
    </p:spTree>
    <p:extLst>
      <p:ext uri="{BB962C8B-B14F-4D97-AF65-F5344CB8AC3E}">
        <p14:creationId xmlns="" xmlns:p14="http://schemas.microsoft.com/office/powerpoint/2010/main" val="1685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1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AA16612-ACD2-4A16-8F2B-4514FD6BF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F60B5C-7D3F-4A88-A1DF-3410A9ED8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20" y="826681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 « GRAND ORAL »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3D2975F3-0186-497A-8EC5-67066A114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181" y="2796548"/>
            <a:ext cx="4441019" cy="371601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70C0"/>
                </a:solidFill>
              </a:rPr>
              <a:t>Modalités : </a:t>
            </a:r>
          </a:p>
          <a:p>
            <a:pPr lvl="1"/>
            <a:r>
              <a:rPr lang="fr-FR" sz="1800" dirty="0">
                <a:solidFill>
                  <a:srgbClr val="000000"/>
                </a:solidFill>
              </a:rPr>
              <a:t>Durée de l’oral : 20 min</a:t>
            </a:r>
          </a:p>
          <a:p>
            <a:pPr lvl="1"/>
            <a:r>
              <a:rPr lang="fr-FR" sz="1800" dirty="0">
                <a:solidFill>
                  <a:srgbClr val="000000"/>
                </a:solidFill>
              </a:rPr>
              <a:t>Temps de préparation : 20 min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70C0"/>
                </a:solidFill>
              </a:rPr>
              <a:t>Le sujet : </a:t>
            </a:r>
          </a:p>
          <a:p>
            <a:pPr lvl="1"/>
            <a:r>
              <a:rPr lang="fr-FR" sz="1800" dirty="0">
                <a:solidFill>
                  <a:srgbClr val="000000"/>
                </a:solidFill>
              </a:rPr>
              <a:t>Deux questions choisies et préparées en amont par le candidat, adossées aux enseignements de spécialité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70C0"/>
                </a:solidFill>
              </a:rPr>
              <a:t>L’évaluation :</a:t>
            </a:r>
          </a:p>
          <a:p>
            <a:pPr lvl="1"/>
            <a:r>
              <a:rPr lang="fr-FR" sz="1800" dirty="0">
                <a:solidFill>
                  <a:srgbClr val="000000"/>
                </a:solidFill>
              </a:rPr>
              <a:t>Solidité des connaissances</a:t>
            </a:r>
          </a:p>
          <a:p>
            <a:pPr lvl="1"/>
            <a:r>
              <a:rPr lang="fr-FR" sz="1800" dirty="0">
                <a:solidFill>
                  <a:srgbClr val="000000"/>
                </a:solidFill>
              </a:rPr>
              <a:t>Capacité à argumenter et à relier les savoirs</a:t>
            </a:r>
          </a:p>
          <a:p>
            <a:pPr lvl="1"/>
            <a:r>
              <a:rPr lang="fr-FR" sz="1800" dirty="0">
                <a:solidFill>
                  <a:srgbClr val="000000"/>
                </a:solidFill>
              </a:rPr>
              <a:t>Esprit critique</a:t>
            </a:r>
          </a:p>
          <a:p>
            <a:pPr lvl="1"/>
            <a:r>
              <a:rPr lang="fr-FR" sz="1800" dirty="0">
                <a:solidFill>
                  <a:srgbClr val="000000"/>
                </a:solidFill>
              </a:rPr>
              <a:t>Précision et clarté du propos ; force de conviction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EFACF761-E577-4FF7-8974-23DF5194EB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0437" y="5879631"/>
            <a:ext cx="756635" cy="663890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="" xmlns:a16="http://schemas.microsoft.com/office/drawing/2014/main" id="{3F0A2B74-B1B6-44E4-8B13-953E111AF39C}"/>
              </a:ext>
            </a:extLst>
          </p:cNvPr>
          <p:cNvSpPr txBox="1">
            <a:spLocks/>
          </p:cNvSpPr>
          <p:nvPr/>
        </p:nvSpPr>
        <p:spPr>
          <a:xfrm>
            <a:off x="5108276" y="2796548"/>
            <a:ext cx="3956649" cy="2768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Déroulement de l’oral :</a:t>
            </a:r>
          </a:p>
          <a:p>
            <a:pPr marL="0" indent="0">
              <a:buNone/>
            </a:pPr>
            <a:endParaRPr lang="fr-FR" sz="600" dirty="0">
              <a:solidFill>
                <a:srgbClr val="000000"/>
              </a:solidFill>
            </a:endParaRPr>
          </a:p>
          <a:p>
            <a:pPr lvl="1"/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fr-FR" sz="1800" baseline="30000" dirty="0">
                <a:solidFill>
                  <a:schemeClr val="accent2">
                    <a:lumMod val="75000"/>
                  </a:schemeClr>
                </a:solidFill>
              </a:rPr>
              <a:t>er</a:t>
            </a:r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 temps : </a:t>
            </a:r>
            <a:r>
              <a:rPr lang="fr-FR" sz="1800" dirty="0">
                <a:solidFill>
                  <a:srgbClr val="000000"/>
                </a:solidFill>
              </a:rPr>
              <a:t>5’    Présentation d’une des deux questions sans interruption, en position debout</a:t>
            </a:r>
          </a:p>
          <a:p>
            <a:pPr marL="457200" lvl="1" indent="0">
              <a:buNone/>
            </a:pPr>
            <a:endParaRPr lang="fr-FR" sz="1050" dirty="0">
              <a:solidFill>
                <a:srgbClr val="000000"/>
              </a:solidFill>
            </a:endParaRPr>
          </a:p>
          <a:p>
            <a:pPr lvl="1"/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fr-FR" sz="1800" baseline="30000" dirty="0"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 temps : </a:t>
            </a:r>
            <a:r>
              <a:rPr lang="fr-FR" sz="1800" dirty="0">
                <a:solidFill>
                  <a:srgbClr val="000000"/>
                </a:solidFill>
              </a:rPr>
              <a:t>10’     Echange entre le jury et le candidat</a:t>
            </a:r>
          </a:p>
          <a:p>
            <a:pPr marL="457200" lvl="1" indent="0">
              <a:buNone/>
            </a:pPr>
            <a:endParaRPr lang="fr-FR" sz="1050" dirty="0">
              <a:solidFill>
                <a:srgbClr val="000000"/>
              </a:solidFill>
            </a:endParaRPr>
          </a:p>
          <a:p>
            <a:pPr lvl="1"/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fr-FR" sz="1800" baseline="30000" dirty="0">
                <a:solidFill>
                  <a:schemeClr val="accent2">
                    <a:lumMod val="75000"/>
                  </a:schemeClr>
                </a:solidFill>
              </a:rPr>
              <a:t>ème</a:t>
            </a:r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 temps : </a:t>
            </a:r>
            <a:r>
              <a:rPr lang="fr-FR" sz="1800" dirty="0">
                <a:solidFill>
                  <a:srgbClr val="000000"/>
                </a:solidFill>
              </a:rPr>
              <a:t>5’     Echange sur le projet </a:t>
            </a:r>
            <a:r>
              <a:rPr lang="fr-FR" sz="1800" dirty="0" smtClean="0">
                <a:solidFill>
                  <a:srgbClr val="000000"/>
                </a:solidFill>
              </a:rPr>
              <a:t>d’orientation</a:t>
            </a:r>
          </a:p>
          <a:p>
            <a:pPr lvl="1"/>
            <a:r>
              <a:rPr lang="fr-FR" sz="1800" dirty="0" smtClean="0">
                <a:solidFill>
                  <a:schemeClr val="accent1"/>
                </a:solidFill>
              </a:rPr>
              <a:t>Le jury </a:t>
            </a:r>
            <a:r>
              <a:rPr lang="fr-FR" sz="1800" dirty="0" smtClean="0">
                <a:solidFill>
                  <a:srgbClr val="000000"/>
                </a:solidFill>
              </a:rPr>
              <a:t>: il est composé de deux professeurs extérieurs à l’établissement</a:t>
            </a:r>
            <a:endParaRPr lang="fr-FR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6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Nouvelle organisation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- les professeurs principaux</a:t>
            </a:r>
          </a:p>
          <a:p>
            <a:r>
              <a:rPr lang="fr-FR" dirty="0" smtClean="0"/>
              <a:t>- les DS</a:t>
            </a:r>
          </a:p>
          <a:p>
            <a:r>
              <a:rPr lang="fr-FR" dirty="0" smtClean="0"/>
              <a:t>- les AP ( accompagnements personnalisés)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571</Words>
  <Application>Microsoft Office PowerPoint</Application>
  <PresentationFormat>Affichage à l'écran (4:3)</PresentationFormat>
  <Paragraphs>108</Paragraphs>
  <Slides>15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Thème Office</vt:lpstr>
      <vt:lpstr>Acrobat Document</vt:lpstr>
      <vt:lpstr>Document</vt:lpstr>
      <vt:lpstr>La classe de terminale 2020/ 2021</vt:lpstr>
      <vt:lpstr>Les horaires en classe de terminales  terminales</vt:lpstr>
      <vt:lpstr>Diapositive 3</vt:lpstr>
      <vt:lpstr>Les épreuves du nouveau bac</vt:lpstr>
      <vt:lpstr>Diapositive 5</vt:lpstr>
      <vt:lpstr>Diapositive 6</vt:lpstr>
      <vt:lpstr>Année de terminale – Chronologie des épreuves</vt:lpstr>
      <vt:lpstr>Le « GRAND ORAL »</vt:lpstr>
      <vt:lpstr>Nouvelle organisation</vt:lpstr>
      <vt:lpstr>Les professeurs principaux</vt:lpstr>
      <vt:lpstr>Devoirs surveillés</vt:lpstr>
      <vt:lpstr>Les AP/ accompagnements personnalisés</vt:lpstr>
      <vt:lpstr>Diapositive 13</vt:lpstr>
      <vt:lpstr>PARCOURSUP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ribomag</dc:creator>
  <cp:lastModifiedBy>ribomag</cp:lastModifiedBy>
  <cp:revision>26</cp:revision>
  <dcterms:created xsi:type="dcterms:W3CDTF">2020-09-20T13:26:46Z</dcterms:created>
  <dcterms:modified xsi:type="dcterms:W3CDTF">2020-09-22T11:22:48Z</dcterms:modified>
</cp:coreProperties>
</file>