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83" r:id="rId2"/>
    <p:sldMasterId id="2147483663" r:id="rId3"/>
    <p:sldMasterId id="2147483659" r:id="rId4"/>
    <p:sldMasterId id="2147483661" r:id="rId5"/>
    <p:sldMasterId id="2147483685" r:id="rId6"/>
    <p:sldMasterId id="2147483687" r:id="rId7"/>
    <p:sldMasterId id="2147483689" r:id="rId8"/>
    <p:sldMasterId id="2147483691" r:id="rId9"/>
    <p:sldMasterId id="2147483693" r:id="rId10"/>
  </p:sldMasterIdLst>
  <p:notesMasterIdLst>
    <p:notesMasterId r:id="rId42"/>
  </p:notesMasterIdLst>
  <p:handoutMasterIdLst>
    <p:handoutMasterId r:id="rId43"/>
  </p:handoutMasterIdLst>
  <p:sldIdLst>
    <p:sldId id="334" r:id="rId11"/>
    <p:sldId id="342" r:id="rId12"/>
    <p:sldId id="295" r:id="rId13"/>
    <p:sldId id="343" r:id="rId14"/>
    <p:sldId id="296" r:id="rId15"/>
    <p:sldId id="315" r:id="rId16"/>
    <p:sldId id="316" r:id="rId17"/>
    <p:sldId id="328" r:id="rId18"/>
    <p:sldId id="319" r:id="rId19"/>
    <p:sldId id="366" r:id="rId20"/>
    <p:sldId id="325" r:id="rId21"/>
    <p:sldId id="365" r:id="rId22"/>
    <p:sldId id="353" r:id="rId23"/>
    <p:sldId id="320" r:id="rId24"/>
    <p:sldId id="354" r:id="rId25"/>
    <p:sldId id="368" r:id="rId26"/>
    <p:sldId id="369" r:id="rId27"/>
    <p:sldId id="370" r:id="rId28"/>
    <p:sldId id="350" r:id="rId29"/>
    <p:sldId id="297" r:id="rId30"/>
    <p:sldId id="339" r:id="rId31"/>
    <p:sldId id="372" r:id="rId32"/>
    <p:sldId id="333" r:id="rId33"/>
    <p:sldId id="373" r:id="rId34"/>
    <p:sldId id="367" r:id="rId35"/>
    <p:sldId id="355" r:id="rId36"/>
    <p:sldId id="356" r:id="rId37"/>
    <p:sldId id="348" r:id="rId38"/>
    <p:sldId id="298" r:id="rId39"/>
    <p:sldId id="345" r:id="rId40"/>
    <p:sldId id="289" r:id="rId41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26338B"/>
    <a:srgbClr val="F28E65"/>
    <a:srgbClr val="51BAAA"/>
    <a:srgbClr val="A2DAD2"/>
    <a:srgbClr val="DA0D57"/>
    <a:srgbClr val="CC0047"/>
    <a:srgbClr val="9B008A"/>
    <a:srgbClr val="78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4" autoAdjust="0"/>
    <p:restoredTop sz="92341" autoAdjust="0"/>
  </p:normalViewPr>
  <p:slideViewPr>
    <p:cSldViewPr snapToGrid="0" snapToObjects="1">
      <p:cViewPr varScale="1">
        <p:scale>
          <a:sx n="73" d="100"/>
          <a:sy n="73" d="100"/>
        </p:scale>
        <p:origin x="-1512" y="-102"/>
      </p:cViewPr>
      <p:guideLst>
        <p:guide orient="horz" pos="2160"/>
        <p:guide pos="2880"/>
        <p:guide pos="22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8CC38E-0B63-4ABB-A4A5-3EA9EC56870E}" type="datetimeFigureOut">
              <a:rPr lang="fr-FR"/>
              <a:pPr>
                <a:defRPr/>
              </a:pPr>
              <a:t>22/01/2018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9199EA-4BF3-4B1B-A891-506716D70AB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3086C7-CBD7-48CF-AB13-BEEC0C3EA7D6}" type="datetimeFigureOut">
              <a:rPr lang="fr-FR"/>
              <a:pPr>
                <a:defRPr/>
              </a:pPr>
              <a:t>22/01/2018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D56417-66E7-4691-BA14-DB2669D89EE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B66EAD-03B5-4150-80AC-8D9DBD4084E6}" type="slidenum">
              <a:rPr lang="fr-FR" altLang="fr-FR"/>
              <a:pPr/>
              <a:t>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Il y a aussi les académies avec expérimentations sur l’admission en STS suite à avis du conseil de classe en terminale des bac pro</a:t>
            </a:r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Les portails ne sont que des parcours de licences particuliers</a:t>
            </a:r>
            <a:r>
              <a:rPr lang="fr-FR" altLang="fr-FR" smtClean="0">
                <a:sym typeface="Wingdings" pitchFamily="2" charset="2"/>
              </a:rPr>
              <a:t> à mettre dans l’offre de formation</a:t>
            </a:r>
          </a:p>
          <a:p>
            <a:pPr eaLnBrk="1" hangingPunct="1">
              <a:spcBef>
                <a:spcPct val="0"/>
              </a:spcBef>
            </a:pPr>
            <a:endParaRPr lang="fr-FR" altLang="fr-FR" smtClean="0">
              <a:sym typeface="Wingdings" pitchFamily="2" charset="2"/>
            </a:endParaRPr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C71453-BE42-48C4-BD7C-9BB79F752617}" type="slidenum">
              <a:rPr lang="fr-FR" altLang="fr-FR">
                <a:solidFill>
                  <a:srgbClr val="000000"/>
                </a:solidFill>
              </a:rPr>
              <a:pPr/>
              <a:t>16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Attention en Terminale pro, il y a plusieurs spécialités qui sont semestrialisées</a:t>
            </a:r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Préciser les 23 académies concernées</a:t>
            </a:r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12167F-E02D-48A2-AE8C-27F7F3EBBC74}" type="slidenum">
              <a:rPr lang="fr-FR" altLang="fr-FR">
                <a:solidFill>
                  <a:srgbClr val="000000"/>
                </a:solidFill>
              </a:rPr>
              <a:pPr/>
              <a:t>17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Il n’y a pas de  PRIORITES pour les candidats de l’académie mais une limitation pour les candidats qui ne sont pas de l’académie dans les formations de licence</a:t>
            </a:r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66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AC9483-C2B2-455D-AA01-DF86C5BAD37C}" type="slidenum">
              <a:rPr lang="fr-FR" altLang="fr-FR">
                <a:solidFill>
                  <a:srgbClr val="000000"/>
                </a:solidFill>
              </a:rPr>
              <a:pPr/>
              <a:t>18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Colorer la phase complémentaire de façon différente de la phase normale (couleur plus pale ou hachurée) pour bien montrer que cette phase n’est pas « obligatoire » pour tous les candidats</a:t>
            </a:r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BC55F2-23C8-483B-9CCD-318439A3E485}" type="slidenum">
              <a:rPr lang="fr-FR" altLang="fr-FR"/>
              <a:pPr/>
              <a:t>19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Attention les « en attente » peuvent être associés ou pas à des conditions (suivis d’un parcours adapté)</a:t>
            </a:r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8CA4FE-2806-4562-84EF-7C8AD823CB9A}" type="slidenum">
              <a:rPr lang="fr-FR" altLang="fr-FR"/>
              <a:pPr/>
              <a:t>21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>
                <a:solidFill>
                  <a:srgbClr val="00B050"/>
                </a:solidFill>
              </a:rPr>
              <a:t>Le candidat peut toujours démissioner des candidatures qui sont encore en attente de réponses favorables </a:t>
            </a:r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72FAEA-9B0A-4B3A-ADA8-94E77958A5F8}" type="slidenum">
              <a:rPr lang="fr-FR" altLang="fr-FR"/>
              <a:pPr/>
              <a:t>23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A50AA-E1C9-4F6F-A292-36BCA8FEE3E0}" type="slidenum">
              <a:rPr lang="fr-FR" altLang="fr-FR">
                <a:solidFill>
                  <a:srgbClr val="000000"/>
                </a:solidFill>
              </a:rPr>
              <a:pPr/>
              <a:t>24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>
                <a:solidFill>
                  <a:srgbClr val="00B050"/>
                </a:solidFill>
              </a:rPr>
              <a:t>Le candidat peut toujours démissioner des candidatures qui sont encore en attente de réponses favorables </a:t>
            </a:r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73F916-E8AC-442F-BF5F-7881DF5BB147}" type="slidenum">
              <a:rPr lang="fr-FR" altLang="fr-FR">
                <a:solidFill>
                  <a:srgbClr val="000000"/>
                </a:solidFill>
              </a:rPr>
              <a:pPr/>
              <a:t>25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Attention aux périmètres de la CAES : arbitrage non finalisé entre académie et région académique</a:t>
            </a:r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D50BE2-3063-4AA9-8583-AC418271BD2F}" type="slidenum">
              <a:rPr lang="fr-FR" altLang="fr-FR"/>
              <a:pPr/>
              <a:t>30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Voir commentaires sur la ligne du temps précédentes</a:t>
            </a:r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BDD14E-6D48-4123-95D1-F8044A4E408F}" type="slidenum">
              <a:rPr lang="fr-FR" altLang="fr-FR"/>
              <a:pPr/>
              <a:t>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F3CB18-1656-444F-8181-064C106390F8}" type="slidenum">
              <a:rPr lang="fr-FR" altLang="fr-FR"/>
              <a:pPr/>
              <a:t>6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79DD4C-1585-415D-BECC-069A6F90BE2A}" type="slidenum">
              <a:rPr lang="fr-FR" altLang="fr-FR"/>
              <a:pPr/>
              <a:t>8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? Intérêt de ce transparent?</a:t>
            </a:r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A51E7F-0E39-4D1C-9B12-C3071ACBA6B0}" type="slidenum">
              <a:rPr lang="fr-FR" altLang="fr-FR">
                <a:solidFill>
                  <a:srgbClr val="000000"/>
                </a:solidFill>
              </a:rPr>
              <a:pPr/>
              <a:t>10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89F681-F76B-4718-B972-211978B1DBBC}" type="slidenum">
              <a:rPr lang="fr-FR" altLang="fr-FR"/>
              <a:pPr/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9507C-FED1-4740-9116-6F75E07C7EC6}" type="slidenum">
              <a:rPr lang="fr-FR" altLang="fr-FR"/>
              <a:pPr/>
              <a:t>12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??? Ne me semble pas arbitré?</a:t>
            </a:r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Selon F. Paliod : cette phase est incontournable</a:t>
            </a:r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BAFC5B-1CED-40E4-83D2-D1ED51D74C16}" type="slidenum">
              <a:rPr lang="fr-FR" altLang="fr-FR">
                <a:solidFill>
                  <a:srgbClr val="000000"/>
                </a:solidFill>
              </a:rPr>
              <a:pPr/>
              <a:t>13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Préciser qui peut la consulter = est-ce par les jeunes et leurs familles et à quelle date? (pour mémoire dans l’expérimentation BP en STS en 2017,  les avis des conseils n’étaient pas disponibles avant mai)</a:t>
            </a: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354009-61C7-40F2-9FB0-3A8E43D33798}" type="slidenum">
              <a:rPr lang="fr-FR" altLang="fr-FR"/>
              <a:pPr/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40980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8132763" y="6146800"/>
            <a:ext cx="450850" cy="365125"/>
          </a:xfrm>
        </p:spPr>
        <p:txBody>
          <a:bodyPr/>
          <a:lstStyle>
            <a:lvl1pPr>
              <a:defRPr/>
            </a:lvl1pPr>
          </a:lstStyle>
          <a:p>
            <a:fld id="{FF1EDFA3-651B-433F-ADAA-2ACB47A9692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40980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8132763" y="6146800"/>
            <a:ext cx="450850" cy="365125"/>
          </a:xfrm>
        </p:spPr>
        <p:txBody>
          <a:bodyPr/>
          <a:lstStyle>
            <a:lvl1pPr>
              <a:defRPr/>
            </a:lvl1pPr>
          </a:lstStyle>
          <a:p>
            <a:fld id="{44A13942-88F8-46C9-B690-02CA09817DF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40980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8132763" y="6146800"/>
            <a:ext cx="450850" cy="365125"/>
          </a:xfrm>
        </p:spPr>
        <p:txBody>
          <a:bodyPr/>
          <a:lstStyle>
            <a:lvl1pPr>
              <a:defRPr/>
            </a:lvl1pPr>
          </a:lstStyle>
          <a:p>
            <a:fld id="{4307EC67-3640-4420-9F37-E846AAD471B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40980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8132763" y="6146800"/>
            <a:ext cx="450850" cy="365125"/>
          </a:xfrm>
        </p:spPr>
        <p:txBody>
          <a:bodyPr/>
          <a:lstStyle>
            <a:lvl1pPr>
              <a:defRPr/>
            </a:lvl1pPr>
          </a:lstStyle>
          <a:p>
            <a:fld id="{C5218E88-0C3B-407E-9D91-C1208607CFA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DA0D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9915D8-6F6D-4405-8E3A-6F2D374766D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486" y="3283200"/>
            <a:ext cx="5897726" cy="2108160"/>
          </a:xfrm>
        </p:spPr>
        <p:txBody>
          <a:bodyPr anchor="t">
            <a:normAutofit/>
          </a:bodyPr>
          <a:lstStyle>
            <a:lvl1pPr>
              <a:defRPr sz="1500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DA2E5A-A48C-46CD-B084-DAFC5B6157A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 userDrawn="1"/>
        </p:nvSpPr>
        <p:spPr>
          <a:xfrm>
            <a:off x="8339138" y="6208713"/>
            <a:ext cx="261937" cy="260350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>
                <a:solidFill>
                  <a:srgbClr val="26338B"/>
                </a:solidFill>
              </a:defRPr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8250238" y="6146800"/>
            <a:ext cx="350837" cy="365125"/>
          </a:xfrm>
        </p:spPr>
        <p:txBody>
          <a:bodyPr/>
          <a:lstStyle>
            <a:lvl1pPr>
              <a:defRPr/>
            </a:lvl1pPr>
          </a:lstStyle>
          <a:p>
            <a:fld id="{E105A8D3-DEA4-4C52-9CC2-8F138B1C4BD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40980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8132763" y="6146800"/>
            <a:ext cx="450850" cy="365125"/>
          </a:xfrm>
        </p:spPr>
        <p:txBody>
          <a:bodyPr/>
          <a:lstStyle>
            <a:lvl1pPr>
              <a:defRPr/>
            </a:lvl1pPr>
          </a:lstStyle>
          <a:p>
            <a:fld id="{EFDA784F-13A2-47D6-878C-B8889DB7859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 userDrawn="1"/>
        </p:nvSpPr>
        <p:spPr>
          <a:xfrm>
            <a:off x="8339138" y="6208713"/>
            <a:ext cx="261937" cy="260350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>
                <a:solidFill>
                  <a:srgbClr val="26338B"/>
                </a:solidFill>
              </a:defRPr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8250238" y="6146800"/>
            <a:ext cx="350837" cy="365125"/>
          </a:xfrm>
        </p:spPr>
        <p:txBody>
          <a:bodyPr/>
          <a:lstStyle>
            <a:lvl1pPr>
              <a:defRPr/>
            </a:lvl1pPr>
          </a:lstStyle>
          <a:p>
            <a:fld id="{50ADACCB-14B6-49DF-B733-D4D923E0299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 userDrawn="1"/>
        </p:nvSpPr>
        <p:spPr>
          <a:xfrm>
            <a:off x="8339138" y="6208713"/>
            <a:ext cx="261937" cy="260350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>
                <a:solidFill>
                  <a:srgbClr val="26338B"/>
                </a:solidFill>
              </a:defRPr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8250238" y="6146800"/>
            <a:ext cx="350837" cy="365125"/>
          </a:xfrm>
        </p:spPr>
        <p:txBody>
          <a:bodyPr/>
          <a:lstStyle>
            <a:lvl1pPr>
              <a:defRPr/>
            </a:lvl1pPr>
          </a:lstStyle>
          <a:p>
            <a:fld id="{80C3FDC9-5683-4C84-A213-4FCAC0E30F0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7038" y="77788"/>
            <a:ext cx="7880350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921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27038" y="1476375"/>
            <a:ext cx="80470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8" name="Ellipse 17"/>
          <p:cNvSpPr/>
          <p:nvPr userDrawn="1"/>
        </p:nvSpPr>
        <p:spPr>
          <a:xfrm>
            <a:off x="8331200" y="6216650"/>
            <a:ext cx="261938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32775" y="6148388"/>
            <a:ext cx="350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fld id="{0380D604-4C5D-4653-8256-0259E18573D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20" name="Espace réservé du pied de page 4"/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 smtClean="0">
                <a:solidFill>
                  <a:srgbClr val="26338B"/>
                </a:solidFill>
              </a:rPr>
              <a:t>Plan étudiants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3" name="Image 2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22"/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>
          <a:xfrm>
            <a:off x="531813" y="1131888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539750" y="244475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kern="1200" cap="all">
          <a:solidFill>
            <a:srgbClr val="51BA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sz="2000" kern="1200">
          <a:solidFill>
            <a:srgbClr val="26338B"/>
          </a:solidFill>
          <a:latin typeface="+mn-lt"/>
          <a:ea typeface="+mn-ea"/>
          <a:cs typeface="+mn-cs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-ItalicMT"/>
        <a:buChar char="&gt;"/>
        <a:defRPr sz="1500" kern="1200">
          <a:solidFill>
            <a:srgbClr val="26338B"/>
          </a:solidFill>
          <a:latin typeface="+mn-lt"/>
          <a:ea typeface="+mn-ea"/>
          <a:cs typeface="+mn-cs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500" kern="1200">
          <a:solidFill>
            <a:srgbClr val="26338B"/>
          </a:solidFill>
          <a:latin typeface="+mn-lt"/>
          <a:ea typeface="+mn-ea"/>
          <a:cs typeface="+mn-cs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" pitchFamily="34" charset="0"/>
        <a:buChar char="–"/>
        <a:defRPr sz="1100" kern="1200">
          <a:solidFill>
            <a:srgbClr val="26338B"/>
          </a:solidFill>
          <a:latin typeface="+mn-lt"/>
          <a:ea typeface="+mn-ea"/>
          <a:cs typeface="+mn-cs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26338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7038" y="77788"/>
            <a:ext cx="7880350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27038" y="1476375"/>
            <a:ext cx="80470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8" name="Ellipse 17"/>
          <p:cNvSpPr/>
          <p:nvPr userDrawn="1"/>
        </p:nvSpPr>
        <p:spPr>
          <a:xfrm>
            <a:off x="8331200" y="6216650"/>
            <a:ext cx="261938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32775" y="6148388"/>
            <a:ext cx="350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</a:defRPr>
            </a:lvl1pPr>
          </a:lstStyle>
          <a:p>
            <a:fld id="{FB35BD04-CE9A-4818-9E74-7A8305462C84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20" name="Espace réservé du pied de page 4"/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 smtClean="0">
                <a:solidFill>
                  <a:srgbClr val="26338B"/>
                </a:solidFill>
              </a:rPr>
              <a:t>Plan étudiants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1032" name="Image 2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22"/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kern="1200" cap="all">
          <a:solidFill>
            <a:srgbClr val="51BA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sz="2000" kern="1200">
          <a:solidFill>
            <a:srgbClr val="26338B"/>
          </a:solidFill>
          <a:latin typeface="+mn-lt"/>
          <a:ea typeface="+mn-ea"/>
          <a:cs typeface="+mn-cs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-ItalicMT"/>
        <a:buChar char="&gt;"/>
        <a:defRPr sz="1500" kern="1200">
          <a:solidFill>
            <a:srgbClr val="26338B"/>
          </a:solidFill>
          <a:latin typeface="+mn-lt"/>
          <a:ea typeface="+mn-ea"/>
          <a:cs typeface="+mn-cs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500" kern="1200">
          <a:solidFill>
            <a:srgbClr val="26338B"/>
          </a:solidFill>
          <a:latin typeface="+mn-lt"/>
          <a:ea typeface="+mn-ea"/>
          <a:cs typeface="+mn-cs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" pitchFamily="34" charset="0"/>
        <a:buChar char="–"/>
        <a:defRPr sz="1100" kern="1200">
          <a:solidFill>
            <a:srgbClr val="26338B"/>
          </a:solidFill>
          <a:latin typeface="+mn-lt"/>
          <a:ea typeface="+mn-ea"/>
          <a:cs typeface="+mn-cs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26338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7038" y="77788"/>
            <a:ext cx="7880350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27038" y="1476375"/>
            <a:ext cx="80470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8" name="Ellipse 17"/>
          <p:cNvSpPr/>
          <p:nvPr userDrawn="1"/>
        </p:nvSpPr>
        <p:spPr>
          <a:xfrm>
            <a:off x="8331200" y="6216650"/>
            <a:ext cx="261938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32775" y="6148388"/>
            <a:ext cx="350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</a:defRPr>
            </a:lvl1pPr>
          </a:lstStyle>
          <a:p>
            <a:fld id="{E8162856-97B5-498D-9162-170C549B483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20" name="Espace réservé du pied de page 4"/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 smtClean="0">
                <a:solidFill>
                  <a:srgbClr val="26338B"/>
                </a:solidFill>
              </a:rPr>
              <a:t>Plan étudiants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2055" name="Image 2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22"/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>
          <a:xfrm>
            <a:off x="531813" y="1131888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539750" y="244475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kern="1200" cap="all">
          <a:solidFill>
            <a:srgbClr val="51BA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sz="2000" kern="1200">
          <a:solidFill>
            <a:srgbClr val="26338B"/>
          </a:solidFill>
          <a:latin typeface="+mn-lt"/>
          <a:ea typeface="+mn-ea"/>
          <a:cs typeface="+mn-cs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-ItalicMT"/>
        <a:buChar char="&gt;"/>
        <a:defRPr sz="1500" kern="1200">
          <a:solidFill>
            <a:srgbClr val="26338B"/>
          </a:solidFill>
          <a:latin typeface="+mn-lt"/>
          <a:ea typeface="+mn-ea"/>
          <a:cs typeface="+mn-cs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500" kern="1200">
          <a:solidFill>
            <a:srgbClr val="26338B"/>
          </a:solidFill>
          <a:latin typeface="+mn-lt"/>
          <a:ea typeface="+mn-ea"/>
          <a:cs typeface="+mn-cs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" pitchFamily="34" charset="0"/>
        <a:buChar char="–"/>
        <a:defRPr sz="1100" kern="1200">
          <a:solidFill>
            <a:srgbClr val="26338B"/>
          </a:solidFill>
          <a:latin typeface="+mn-lt"/>
          <a:ea typeface="+mn-ea"/>
          <a:cs typeface="+mn-cs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26338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6963" y="915988"/>
            <a:ext cx="798353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</a:t>
            </a:r>
            <a:br>
              <a:rPr lang="fr-FR" altLang="fr-FR" smtClean="0"/>
            </a:br>
            <a:r>
              <a:rPr lang="fr-FR" altLang="fr-FR" smtClean="0"/>
              <a:t>LE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6963" y="3465513"/>
            <a:ext cx="75898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404040"/>
                </a:solidFill>
              </a:defRPr>
            </a:lvl1pPr>
          </a:lstStyle>
          <a:p>
            <a:fld id="{03A54539-FA2C-4505-8FA1-DE42804FD140}" type="slidenum">
              <a:rPr lang="fr-FR" altLang="fr-FR"/>
              <a:pPr/>
              <a:t>‹N°›</a:t>
            </a:fld>
            <a:endParaRPr lang="fr-FR" alt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698500" y="5516563"/>
            <a:ext cx="6291263" cy="0"/>
          </a:xfrm>
          <a:prstGeom prst="line">
            <a:avLst/>
          </a:prstGeom>
          <a:ln w="57150" cap="rnd" cmpd="sng">
            <a:solidFill>
              <a:srgbClr val="DA0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flipV="1">
            <a:off x="6994525" y="4489450"/>
            <a:ext cx="1520825" cy="1023938"/>
          </a:xfrm>
          <a:prstGeom prst="line">
            <a:avLst/>
          </a:prstGeom>
          <a:ln w="57150" cap="rnd" cmpd="sng">
            <a:solidFill>
              <a:srgbClr val="DA0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 flipH="1" flipV="1">
            <a:off x="698500" y="0"/>
            <a:ext cx="0" cy="5508625"/>
          </a:xfrm>
          <a:prstGeom prst="line">
            <a:avLst/>
          </a:prstGeom>
          <a:ln w="57150" cap="rnd" cmpd="sng">
            <a:solidFill>
              <a:srgbClr val="DA0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368550" y="614680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 smtClean="0">
                <a:solidFill>
                  <a:srgbClr val="DA0D57"/>
                </a:solidFill>
              </a:rPr>
              <a:t>DGESCO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3082" name="Image 10" descr="2017_MEN_horizontal_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66750" y="6132513"/>
            <a:ext cx="14636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5000" kern="1200">
          <a:solidFill>
            <a:srgbClr val="40404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000">
          <a:solidFill>
            <a:srgbClr val="404040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rgbClr val="DA0D57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5375" y="698500"/>
            <a:ext cx="77819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410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5375" y="2705100"/>
            <a:ext cx="77819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</a:t>
            </a:r>
            <a:br>
              <a:rPr lang="fr-FR" altLang="fr-FR" smtClean="0"/>
            </a:br>
            <a:r>
              <a:rPr lang="fr-FR" altLang="fr-FR" smtClean="0"/>
              <a:t>LES STYLES DU TEXTE DU MASQUE</a:t>
            </a:r>
          </a:p>
          <a:p>
            <a:pPr lvl="0"/>
            <a:endParaRPr lang="fr-FR" altLang="fr-FR" smtClean="0"/>
          </a:p>
        </p:txBody>
      </p:sp>
      <p:sp>
        <p:nvSpPr>
          <p:cNvPr id="17" name="Ellipse 16"/>
          <p:cNvSpPr/>
          <p:nvPr userDrawn="1"/>
        </p:nvSpPr>
        <p:spPr>
          <a:xfrm>
            <a:off x="8339138" y="6216650"/>
            <a:ext cx="261937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50238" y="6148388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</a:defRPr>
            </a:lvl1pPr>
          </a:lstStyle>
          <a:p>
            <a:fld id="{4FAE74A8-1F80-4452-B3E9-1DFB2E48872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 smtClean="0">
                <a:solidFill>
                  <a:srgbClr val="26338B"/>
                </a:solidFill>
              </a:rPr>
              <a:t>Plan étudiants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4104" name="Image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/>
          <p:cNvCxnSpPr/>
          <p:nvPr userDrawn="1"/>
        </p:nvCxnSpPr>
        <p:spPr>
          <a:xfrm>
            <a:off x="1271588" y="2316163"/>
            <a:ext cx="5965825" cy="0"/>
          </a:xfrm>
          <a:prstGeom prst="line">
            <a:avLst/>
          </a:prstGeom>
          <a:ln w="41275" cmpd="dbl">
            <a:solidFill>
              <a:srgbClr val="26338B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26338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800" kern="1200">
          <a:solidFill>
            <a:srgbClr val="51BAAA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7038" y="77788"/>
            <a:ext cx="7880350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27038" y="1476375"/>
            <a:ext cx="80470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8" name="Ellipse 17"/>
          <p:cNvSpPr/>
          <p:nvPr userDrawn="1"/>
        </p:nvSpPr>
        <p:spPr>
          <a:xfrm>
            <a:off x="8331200" y="6216650"/>
            <a:ext cx="261938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32775" y="6148388"/>
            <a:ext cx="350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fld id="{B20DC1A0-CD89-4F2B-9225-2D052FB09EE0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20" name="Espace réservé du pied de page 4"/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 smtClean="0">
                <a:solidFill>
                  <a:srgbClr val="26338B"/>
                </a:solidFill>
              </a:rPr>
              <a:t>Plan étudiants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7" name="Image 2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22"/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>
          <a:xfrm>
            <a:off x="531813" y="1131888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539750" y="244475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kern="1200" cap="all">
          <a:solidFill>
            <a:srgbClr val="51BA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sz="2000" kern="1200">
          <a:solidFill>
            <a:srgbClr val="26338B"/>
          </a:solidFill>
          <a:latin typeface="+mn-lt"/>
          <a:ea typeface="+mn-ea"/>
          <a:cs typeface="+mn-cs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-ItalicMT"/>
        <a:buChar char="&gt;"/>
        <a:defRPr sz="1500" kern="1200">
          <a:solidFill>
            <a:srgbClr val="26338B"/>
          </a:solidFill>
          <a:latin typeface="+mn-lt"/>
          <a:ea typeface="+mn-ea"/>
          <a:cs typeface="+mn-cs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500" kern="1200">
          <a:solidFill>
            <a:srgbClr val="26338B"/>
          </a:solidFill>
          <a:latin typeface="+mn-lt"/>
          <a:ea typeface="+mn-ea"/>
          <a:cs typeface="+mn-cs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" pitchFamily="34" charset="0"/>
        <a:buChar char="–"/>
        <a:defRPr sz="1100" kern="1200">
          <a:solidFill>
            <a:srgbClr val="26338B"/>
          </a:solidFill>
          <a:latin typeface="+mn-lt"/>
          <a:ea typeface="+mn-ea"/>
          <a:cs typeface="+mn-cs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26338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5375" y="698500"/>
            <a:ext cx="77819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614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5375" y="2705100"/>
            <a:ext cx="77819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</a:t>
            </a:r>
            <a:br>
              <a:rPr lang="fr-FR" altLang="fr-FR" smtClean="0"/>
            </a:br>
            <a:r>
              <a:rPr lang="fr-FR" altLang="fr-FR" smtClean="0"/>
              <a:t>LES STYLES DU TEXTE DU MASQUE</a:t>
            </a:r>
          </a:p>
          <a:p>
            <a:pPr lvl="0"/>
            <a:endParaRPr lang="fr-FR" altLang="fr-FR" smtClean="0"/>
          </a:p>
        </p:txBody>
      </p:sp>
      <p:sp>
        <p:nvSpPr>
          <p:cNvPr id="17" name="Ellipse 16"/>
          <p:cNvSpPr/>
          <p:nvPr userDrawn="1"/>
        </p:nvSpPr>
        <p:spPr>
          <a:xfrm>
            <a:off x="8339138" y="6216650"/>
            <a:ext cx="261937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50238" y="6148388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fld id="{B7C9EA34-A20D-4B90-8A06-22443AB48AE2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 smtClean="0">
                <a:solidFill>
                  <a:srgbClr val="26338B"/>
                </a:solidFill>
              </a:rPr>
              <a:t>Plan étudiants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52" name="Image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/>
          <p:cNvCxnSpPr/>
          <p:nvPr userDrawn="1"/>
        </p:nvCxnSpPr>
        <p:spPr>
          <a:xfrm>
            <a:off x="1271588" y="2316163"/>
            <a:ext cx="5965825" cy="0"/>
          </a:xfrm>
          <a:prstGeom prst="line">
            <a:avLst/>
          </a:prstGeom>
          <a:ln w="41275" cmpd="dbl">
            <a:solidFill>
              <a:srgbClr val="26338B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26338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800" kern="1200">
          <a:solidFill>
            <a:srgbClr val="51BAAA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5375" y="698500"/>
            <a:ext cx="77819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717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5375" y="2705100"/>
            <a:ext cx="778192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</a:t>
            </a:r>
            <a:br>
              <a:rPr lang="fr-FR" altLang="fr-FR" smtClean="0"/>
            </a:br>
            <a:r>
              <a:rPr lang="fr-FR" altLang="fr-FR" smtClean="0"/>
              <a:t>LES STYLES DU TEXTE DU MASQUE</a:t>
            </a:r>
          </a:p>
          <a:p>
            <a:pPr lvl="0"/>
            <a:endParaRPr lang="fr-FR" altLang="fr-FR" smtClean="0"/>
          </a:p>
        </p:txBody>
      </p:sp>
      <p:sp>
        <p:nvSpPr>
          <p:cNvPr id="17" name="Ellipse 16"/>
          <p:cNvSpPr/>
          <p:nvPr userDrawn="1"/>
        </p:nvSpPr>
        <p:spPr>
          <a:xfrm>
            <a:off x="8339138" y="6216650"/>
            <a:ext cx="261937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50238" y="6148388"/>
            <a:ext cx="3508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fld id="{D055A867-4156-4B1D-BCBF-8AF8C54B043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 smtClean="0">
                <a:solidFill>
                  <a:srgbClr val="26338B"/>
                </a:solidFill>
              </a:rPr>
              <a:t>Plan étudiants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6" name="Image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13"/>
          <p:cNvCxnSpPr/>
          <p:nvPr userDrawn="1"/>
        </p:nvCxnSpPr>
        <p:spPr>
          <a:xfrm>
            <a:off x="1271588" y="2316163"/>
            <a:ext cx="5965825" cy="0"/>
          </a:xfrm>
          <a:prstGeom prst="line">
            <a:avLst/>
          </a:prstGeom>
          <a:ln w="41275" cmpd="dbl">
            <a:solidFill>
              <a:srgbClr val="26338B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rgbClr val="26338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rgbClr val="26338B"/>
          </a:solidFill>
          <a:latin typeface="Calibri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800" kern="1200">
          <a:solidFill>
            <a:srgbClr val="51BAAA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7038" y="77788"/>
            <a:ext cx="7880350" cy="1287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19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27038" y="1476375"/>
            <a:ext cx="80470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8" name="Ellipse 17"/>
          <p:cNvSpPr/>
          <p:nvPr userDrawn="1"/>
        </p:nvSpPr>
        <p:spPr>
          <a:xfrm>
            <a:off x="8331200" y="6216650"/>
            <a:ext cx="261938" cy="2619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32775" y="6148388"/>
            <a:ext cx="3508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FFFFFF"/>
                </a:solidFill>
              </a:defRPr>
            </a:lvl1pPr>
          </a:lstStyle>
          <a:p>
            <a:fld id="{B7C7EC07-94F6-4113-BB50-B8FBFB9FFCD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20" name="Espace réservé du pied de page 4"/>
          <p:cNvSpPr txBox="1">
            <a:spLocks/>
          </p:cNvSpPr>
          <p:nvPr userDrawn="1"/>
        </p:nvSpPr>
        <p:spPr>
          <a:xfrm>
            <a:off x="2882900" y="591185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b="1" dirty="0" smtClean="0">
                <a:solidFill>
                  <a:srgbClr val="26338B"/>
                </a:solidFill>
              </a:rPr>
              <a:t>Plan étudiants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rgbClr val="26338B"/>
                </a:solidFill>
              </a:rPr>
              <a:t>accompagner chacun vers la réussite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dirty="0" smtClean="0">
              <a:solidFill>
                <a:srgbClr val="26338B"/>
              </a:solidFill>
            </a:endParaRPr>
          </a:p>
        </p:txBody>
      </p:sp>
      <p:pic>
        <p:nvPicPr>
          <p:cNvPr id="8199" name="Image 2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6100" y="5976938"/>
            <a:ext cx="22796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22"/>
          <p:cNvCxnSpPr/>
          <p:nvPr userDrawn="1"/>
        </p:nvCxnSpPr>
        <p:spPr>
          <a:xfrm>
            <a:off x="5991225" y="6330950"/>
            <a:ext cx="1373188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>
          <a:xfrm>
            <a:off x="531813" y="1131888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539750" y="244475"/>
            <a:ext cx="8054975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 kern="1200" cap="all">
          <a:solidFill>
            <a:srgbClr val="51BA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3000">
          <a:solidFill>
            <a:srgbClr val="51BAAA"/>
          </a:solidFill>
          <a:latin typeface="Calibri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sz="2000" kern="1200">
          <a:solidFill>
            <a:srgbClr val="26338B"/>
          </a:solidFill>
          <a:latin typeface="+mn-lt"/>
          <a:ea typeface="+mn-ea"/>
          <a:cs typeface="+mn-cs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-ItalicMT"/>
        <a:buChar char="&gt;"/>
        <a:defRPr sz="1500" kern="1200">
          <a:solidFill>
            <a:srgbClr val="26338B"/>
          </a:solidFill>
          <a:latin typeface="+mn-lt"/>
          <a:ea typeface="+mn-ea"/>
          <a:cs typeface="+mn-cs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500" kern="1200">
          <a:solidFill>
            <a:srgbClr val="26338B"/>
          </a:solidFill>
          <a:latin typeface="+mn-lt"/>
          <a:ea typeface="+mn-ea"/>
          <a:cs typeface="+mn-cs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" pitchFamily="34" charset="0"/>
        <a:buChar char="–"/>
        <a:defRPr sz="1100" kern="1200">
          <a:solidFill>
            <a:srgbClr val="26338B"/>
          </a:solidFill>
          <a:latin typeface="+mn-lt"/>
          <a:ea typeface="+mn-ea"/>
          <a:cs typeface="+mn-cs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26338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erminales2017-2018.f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kolivier-lemoine\Desktop\PlanEtudiants_PPT\2017_planEtudiants_ppt-3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minales2017-2018.f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onorientationenligne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  <p:pic>
        <p:nvPicPr>
          <p:cNvPr id="20483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ZoneTexte 2"/>
          <p:cNvSpPr txBox="1">
            <a:spLocks noChangeArrowheads="1"/>
          </p:cNvSpPr>
          <p:nvPr/>
        </p:nvSpPr>
        <p:spPr bwMode="auto">
          <a:xfrm>
            <a:off x="6850063" y="6332538"/>
            <a:ext cx="2051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>
                <a:solidFill>
                  <a:schemeClr val="bg1"/>
                </a:solidFill>
              </a:rPr>
              <a:t>Version du 11 décembre 2017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82613" y="1514475"/>
            <a:ext cx="8575675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2" indent="-1778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fr-FR" sz="2000" b="1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fr-FR" sz="2000" b="1" dirty="0">
                <a:solidFill>
                  <a:srgbClr val="26338B"/>
                </a:solidFill>
                <a:latin typeface="+mn-lt"/>
                <a:cs typeface="+mn-cs"/>
              </a:rPr>
              <a:t>La très grande majorité des établissements d’enseignement supérieur sont proposés dans parcoursup.fr</a:t>
            </a:r>
          </a:p>
          <a:p>
            <a:pPr marL="177800" lvl="2" indent="-1778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177800" lvl="2" indent="-1778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fr-FR" sz="2000" b="1" dirty="0">
                <a:solidFill>
                  <a:srgbClr val="26338B"/>
                </a:solidFill>
                <a:latin typeface="+mn-lt"/>
                <a:cs typeface="+mn-cs"/>
              </a:rPr>
              <a:t> Certaines formations sont proposées hors parcoursup.fr </a:t>
            </a:r>
            <a:r>
              <a:rPr lang="fr-FR" sz="2000" dirty="0">
                <a:solidFill>
                  <a:srgbClr val="26338B"/>
                </a:solidFill>
                <a:latin typeface="+mn-lt"/>
                <a:cs typeface="+mn-cs"/>
              </a:rPr>
              <a:t>(liste non exhaustive)</a:t>
            </a:r>
          </a:p>
          <a:p>
            <a:pPr marL="177800" lvl="2" indent="-17780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0" lvl="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FR" sz="2000" b="1" dirty="0">
              <a:solidFill>
                <a:srgbClr val="26338B"/>
              </a:solidFill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rgbClr val="00B050"/>
                </a:solidFill>
              </a:rPr>
              <a:t>Formuler ses </a:t>
            </a:r>
            <a:r>
              <a:rPr lang="fr-FR" b="1" dirty="0" smtClean="0">
                <a:solidFill>
                  <a:srgbClr val="00B050"/>
                </a:solidFill>
              </a:rPr>
              <a:t>vœux </a:t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sur </a:t>
            </a:r>
            <a:r>
              <a:rPr lang="fr-FR" b="1" dirty="0">
                <a:solidFill>
                  <a:srgbClr val="00B050"/>
                </a:solidFill>
              </a:rPr>
              <a:t>parcoursup.fr</a:t>
            </a:r>
          </a:p>
        </p:txBody>
      </p:sp>
      <p:sp>
        <p:nvSpPr>
          <p:cNvPr id="5018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154E7A-CEDB-4D5C-8705-CC962E0BB4B9}" type="slidenum">
              <a:rPr lang="fr-FR" altLang="fr-FR">
                <a:solidFill>
                  <a:srgbClr val="FFFFFF"/>
                </a:solidFill>
              </a:rPr>
              <a:pPr/>
              <a:t>10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5800" y="3053021"/>
            <a:ext cx="5004000" cy="400110"/>
          </a:xfrm>
          <a:prstGeom prst="rect">
            <a:avLst/>
          </a:prstGeom>
          <a:solidFill>
            <a:srgbClr val="26338B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prstClr val="white"/>
                </a:solidFill>
                <a:latin typeface="+mn-lt"/>
                <a:cs typeface="+mn-cs"/>
              </a:rPr>
              <a:t>Les formations hors parcoursup.fr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5800" y="3524250"/>
            <a:ext cx="5004000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6338B"/>
                </a:solidFill>
                <a:latin typeface="+mn-lt"/>
                <a:cs typeface="+mn-cs"/>
              </a:rPr>
              <a:t>Université Paris Dauphine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6338B"/>
                </a:solidFill>
                <a:latin typeface="+mn-lt"/>
                <a:cs typeface="+mn-cs"/>
              </a:rPr>
              <a:t>Sciences Po Paris et IEP (Instituts d’études politiques)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6338B"/>
                </a:solidFill>
                <a:latin typeface="+mn-lt"/>
                <a:cs typeface="+mn-cs"/>
              </a:rPr>
              <a:t>Certaines écoles paramédicales et sociales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6338B"/>
                </a:solidFill>
                <a:latin typeface="+mn-lt"/>
                <a:cs typeface="+mn-cs"/>
              </a:rPr>
              <a:t>Certaines écoles supérieures d’art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6338B"/>
                </a:solidFill>
                <a:latin typeface="+mn-lt"/>
                <a:cs typeface="+mn-cs"/>
              </a:rPr>
              <a:t>Certaines écoles de commerce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6338B"/>
                </a:solidFill>
                <a:latin typeface="+mn-lt"/>
                <a:cs typeface="+mn-cs"/>
              </a:rPr>
              <a:t>Certaines écoles d’ingénieurs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6338B"/>
                </a:solidFill>
                <a:latin typeface="+mn-lt"/>
                <a:cs typeface="+mn-cs"/>
              </a:rPr>
              <a:t>Certaines écoles privées des arts appliqués, de gestion, notariat, transport, secrétariat …</a:t>
            </a:r>
          </a:p>
        </p:txBody>
      </p:sp>
      <p:sp>
        <p:nvSpPr>
          <p:cNvPr id="14" name="Ellipse 13"/>
          <p:cNvSpPr/>
          <p:nvPr/>
        </p:nvSpPr>
        <p:spPr>
          <a:xfrm rot="606903">
            <a:off x="7075488" y="560388"/>
            <a:ext cx="1955800" cy="82867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Saisie des vœux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du 22 janvier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au 13 mars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14950" y="3876675"/>
            <a:ext cx="3816350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defRPr/>
            </a:pPr>
            <a:r>
              <a:rPr lang="fr-FR" sz="1500" b="1" dirty="0">
                <a:solidFill>
                  <a:srgbClr val="26338B"/>
                </a:solidFill>
              </a:rPr>
              <a:t>Pour s’inscrire dans ces formations : </a:t>
            </a:r>
          </a:p>
          <a:p>
            <a:pPr marL="627063" lvl="1" indent="-16986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Font typeface="Arial-ItalicMT" charset="0"/>
              <a:buChar char="&gt;"/>
              <a:defRPr/>
            </a:pPr>
            <a:r>
              <a:rPr lang="fr-FR" sz="1500" b="1" dirty="0">
                <a:solidFill>
                  <a:srgbClr val="26338B"/>
                </a:solidFill>
              </a:rPr>
              <a:t>contacter directement ces établissements</a:t>
            </a:r>
          </a:p>
          <a:p>
            <a:pPr marL="627063" lvl="1" indent="-16986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Font typeface="Arial-ItalicMT" charset="0"/>
              <a:buChar char="&gt;"/>
              <a:defRPr/>
            </a:pPr>
            <a:r>
              <a:rPr lang="fr-FR" sz="1500" b="1" dirty="0">
                <a:solidFill>
                  <a:srgbClr val="26338B"/>
                </a:solidFill>
              </a:rPr>
              <a:t>vérifier les modalités d’admission</a:t>
            </a:r>
          </a:p>
          <a:p>
            <a:pPr marL="627063" lvl="1" indent="-16986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Font typeface="Arial-ItalicMT" charset="0"/>
              <a:buChar char="&gt;"/>
              <a:defRPr/>
            </a:pPr>
            <a:r>
              <a:rPr lang="fr-FR" sz="1500" b="1" dirty="0">
                <a:solidFill>
                  <a:srgbClr val="26338B"/>
                </a:solidFill>
              </a:rPr>
              <a:t>démissionner de la procédure </a:t>
            </a:r>
            <a:r>
              <a:rPr lang="fr-FR" sz="1500" b="1" dirty="0" err="1">
                <a:solidFill>
                  <a:srgbClr val="26338B"/>
                </a:solidFill>
              </a:rPr>
              <a:t>Parcoursup</a:t>
            </a:r>
            <a:r>
              <a:rPr lang="fr-FR" sz="1500" b="1" dirty="0">
                <a:solidFill>
                  <a:srgbClr val="26338B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Formuler ses vœux </a:t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sur parcoursup.fr </a:t>
            </a:r>
            <a:r>
              <a:rPr lang="fr-FR" sz="2400" b="1" dirty="0" smtClean="0">
                <a:solidFill>
                  <a:srgbClr val="00B050"/>
                </a:solidFill>
              </a:rPr>
              <a:t>/ Accéder à  mon dossier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5222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98B79-06B6-48C0-AB5F-D7388E151BD3}" type="slidenum">
              <a:rPr lang="fr-FR" altLang="fr-FR">
                <a:solidFill>
                  <a:srgbClr val="FFFFFF"/>
                </a:solidFill>
              </a:rPr>
              <a:pPr/>
              <a:t>11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84150" y="1201738"/>
            <a:ext cx="8829675" cy="4826000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fr-FR" b="1" dirty="0" smtClean="0"/>
              <a:t> Des vœux moins nombreux, réellement souhaités par le candidat, qui sont le fruit de sa réflexion avec l’équipe pédagogique</a:t>
            </a:r>
          </a:p>
          <a:p>
            <a:pPr>
              <a:defRPr/>
            </a:pPr>
            <a:r>
              <a:rPr lang="fr-FR" sz="1600" b="1" dirty="0" smtClean="0"/>
              <a:t> il vous faut votre INE ( sur votre relevé de notes anticipées) + une adresse mail + un numéro </a:t>
            </a:r>
            <a:r>
              <a:rPr lang="fr-FR" sz="1600" b="1" smtClean="0"/>
              <a:t>de téléphone.</a:t>
            </a:r>
            <a:endParaRPr lang="fr-FR" sz="1600" b="1" dirty="0" smtClean="0"/>
          </a:p>
          <a:p>
            <a:pPr marL="0" indent="0">
              <a:buFontTx/>
              <a:buNone/>
              <a:defRPr/>
            </a:pPr>
            <a:endParaRPr lang="fr-FR" sz="1500" b="1" dirty="0" smtClean="0"/>
          </a:p>
          <a:p>
            <a:pPr lvl="1">
              <a:defRPr/>
            </a:pPr>
            <a:r>
              <a:rPr lang="fr-FR" dirty="0" smtClean="0"/>
              <a:t>les élèves peuvent </a:t>
            </a:r>
            <a:r>
              <a:rPr lang="fr-FR" b="1" dirty="0" smtClean="0"/>
              <a:t>formuler </a:t>
            </a:r>
            <a:r>
              <a:rPr lang="fr-FR" sz="1600" b="1" dirty="0" smtClean="0">
                <a:solidFill>
                  <a:srgbClr val="FF0000"/>
                </a:solidFill>
              </a:rPr>
              <a:t>jusqu’à 10 vœux pour des formations sous statut d’étudiant et 10 vœux pour des formations sous statut d’apprenti </a:t>
            </a:r>
          </a:p>
          <a:p>
            <a:pPr lvl="1">
              <a:defRPr/>
            </a:pPr>
            <a:endParaRPr lang="fr-FR" b="1" dirty="0" smtClean="0">
              <a:solidFill>
                <a:srgbClr val="F28E65"/>
              </a:solidFill>
            </a:endParaRPr>
          </a:p>
          <a:p>
            <a:pPr lvl="1">
              <a:defRPr/>
            </a:pPr>
            <a:r>
              <a:rPr lang="fr-FR" dirty="0" smtClean="0"/>
              <a:t>ils peuvent </a:t>
            </a:r>
            <a:r>
              <a:rPr lang="fr-FR" b="1" dirty="0" smtClean="0">
                <a:solidFill>
                  <a:srgbClr val="FF0000"/>
                </a:solidFill>
              </a:rPr>
              <a:t>choisir</a:t>
            </a:r>
            <a:r>
              <a:rPr lang="fr-FR" b="1" dirty="0" smtClean="0">
                <a:solidFill>
                  <a:srgbClr val="F28E65"/>
                </a:solidFill>
              </a:rPr>
              <a:t> </a:t>
            </a:r>
            <a:r>
              <a:rPr lang="fr-FR" dirty="0" smtClean="0"/>
              <a:t>des formations sélectives (CPGE, BTS, DUT, écoles…) et non sélectives (licences, PACES) dans leur académie ou en-dehors</a:t>
            </a:r>
          </a:p>
          <a:p>
            <a:pPr lvl="1">
              <a:defRPr/>
            </a:pPr>
            <a:endParaRPr lang="fr-FR" dirty="0" smtClean="0"/>
          </a:p>
          <a:p>
            <a:pPr lvl="1">
              <a:defRPr/>
            </a:pPr>
            <a:r>
              <a:rPr lang="fr-FR" dirty="0" smtClean="0"/>
              <a:t>les vœux ne sont </a:t>
            </a:r>
            <a:r>
              <a:rPr lang="fr-FR" b="1" dirty="0" smtClean="0">
                <a:solidFill>
                  <a:srgbClr val="FF0000"/>
                </a:solidFill>
              </a:rPr>
              <a:t>pas classés</a:t>
            </a:r>
            <a:r>
              <a:rPr lang="fr-FR" dirty="0" smtClean="0"/>
              <a:t>, ils doivent donc être souhaités et </a:t>
            </a:r>
            <a:r>
              <a:rPr lang="fr-FR" b="1" dirty="0" smtClean="0">
                <a:solidFill>
                  <a:srgbClr val="FF0000"/>
                </a:solidFill>
              </a:rPr>
              <a:t>motivés </a:t>
            </a:r>
            <a:r>
              <a:rPr lang="fr-FR" b="1" dirty="0" smtClean="0">
                <a:solidFill>
                  <a:srgbClr val="F28E65"/>
                </a:solidFill>
              </a:rPr>
              <a:t>: </a:t>
            </a:r>
            <a:r>
              <a:rPr lang="fr-FR" dirty="0" smtClean="0"/>
              <a:t>saisie obligatoire de la motivation sur la plateforme </a:t>
            </a:r>
            <a:r>
              <a:rPr lang="fr-FR" dirty="0" err="1" smtClean="0"/>
              <a:t>Parcoursup</a:t>
            </a:r>
            <a:endParaRPr lang="fr-FR" dirty="0" smtClean="0"/>
          </a:p>
          <a:p>
            <a:pPr lvl="1">
              <a:defRPr/>
            </a:pPr>
            <a:endParaRPr lang="fr-FR" dirty="0" smtClean="0"/>
          </a:p>
          <a:p>
            <a:pPr lvl="1">
              <a:defRPr/>
            </a:pPr>
            <a:r>
              <a:rPr lang="fr-FR" dirty="0" smtClean="0"/>
              <a:t>Les vœux résultent d’une </a:t>
            </a:r>
            <a:r>
              <a:rPr lang="fr-FR" b="1" dirty="0" smtClean="0">
                <a:solidFill>
                  <a:srgbClr val="FF0000"/>
                </a:solidFill>
              </a:rPr>
              <a:t>démarche raisonnée </a:t>
            </a:r>
            <a:r>
              <a:rPr lang="fr-FR" dirty="0" smtClean="0"/>
              <a:t>et</a:t>
            </a:r>
            <a:r>
              <a:rPr lang="fr-FR" b="1" dirty="0" smtClean="0">
                <a:solidFill>
                  <a:srgbClr val="F28E65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accompagnée</a:t>
            </a:r>
          </a:p>
          <a:p>
            <a:pPr lvl="1">
              <a:defRPr/>
            </a:pPr>
            <a:endParaRPr lang="fr-FR" b="1" dirty="0" smtClean="0">
              <a:solidFill>
                <a:srgbClr val="F28E65"/>
              </a:solidFill>
            </a:endParaRPr>
          </a:p>
          <a:p>
            <a:pPr lvl="1">
              <a:defRPr/>
            </a:pPr>
            <a:r>
              <a:rPr lang="fr-FR" dirty="0" smtClean="0"/>
              <a:t>Les élèves </a:t>
            </a:r>
            <a:r>
              <a:rPr lang="fr-FR" b="1" dirty="0" smtClean="0">
                <a:solidFill>
                  <a:srgbClr val="FF0000"/>
                </a:solidFill>
              </a:rPr>
              <a:t>décrivent en quelques lignes les formations qui ont leurs préférences </a:t>
            </a:r>
            <a:r>
              <a:rPr lang="fr-FR" dirty="0" smtClean="0"/>
              <a:t>parmi les formations envisagées : ces précisions ne sont pas transmises aux établissements mais sont des informations importantes pour aider le candidat à trouver une formation si aucun de ses vœux n’a reçu une réponse positive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 rot="606903">
            <a:off x="7075488" y="388938"/>
            <a:ext cx="1955800" cy="82867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Saisie des vœux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du 22 janvier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au 13 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Formuler ses vœux </a:t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sur parcoursup.fr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427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4BB2C5-052F-45C0-8ECB-E507D2DAA83F}" type="slidenum">
              <a:rPr lang="fr-FR" altLang="fr-FR">
                <a:solidFill>
                  <a:srgbClr val="FFFFFF"/>
                </a:solidFill>
              </a:rPr>
              <a:pPr/>
              <a:t>12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84150" y="1347788"/>
            <a:ext cx="8829675" cy="4826000"/>
          </a:xfrm>
        </p:spPr>
        <p:txBody>
          <a:bodyPr rtlCol="0">
            <a:normAutofit/>
          </a:bodyPr>
          <a:lstStyle/>
          <a:p>
            <a:pPr lvl="2">
              <a:buClr>
                <a:srgbClr val="F28E65"/>
              </a:buClr>
              <a:defRPr/>
            </a:pPr>
            <a:endParaRPr lang="fr-FR" dirty="0" smtClean="0"/>
          </a:p>
          <a:p>
            <a:pPr>
              <a:defRPr/>
            </a:pPr>
            <a:r>
              <a:rPr lang="fr-FR" b="1" dirty="0" smtClean="0"/>
              <a:t> Pour certaines formations, le lycéen peut faire des vœux multiples :</a:t>
            </a:r>
          </a:p>
          <a:p>
            <a:pPr marL="0" indent="0">
              <a:buFontTx/>
              <a:buNone/>
              <a:defRPr/>
            </a:pPr>
            <a:endParaRPr lang="fr-FR" dirty="0"/>
          </a:p>
          <a:p>
            <a:pPr lvl="1">
              <a:lnSpc>
                <a:spcPct val="110000"/>
              </a:lnSpc>
              <a:defRPr/>
            </a:pPr>
            <a:r>
              <a:rPr lang="fr-FR" sz="1600" dirty="0"/>
              <a:t>v</a:t>
            </a:r>
            <a:r>
              <a:rPr lang="fr-FR" sz="1600" dirty="0" smtClean="0"/>
              <a:t>œu multiple </a:t>
            </a:r>
            <a:r>
              <a:rPr lang="fr-FR" sz="1600" dirty="0"/>
              <a:t>:</a:t>
            </a:r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choisir la ou les formations souhaitées parmi un ensemble de formations regroupées par type, spécialité ou mention</a:t>
            </a:r>
          </a:p>
          <a:p>
            <a:pPr lvl="1">
              <a:lnSpc>
                <a:spcPct val="110000"/>
              </a:lnSpc>
              <a:defRPr/>
            </a:pPr>
            <a:endParaRPr lang="fr-FR" sz="1600" dirty="0" smtClean="0"/>
          </a:p>
          <a:p>
            <a:pPr lvl="1">
              <a:lnSpc>
                <a:spcPct val="110000"/>
              </a:lnSpc>
              <a:defRPr/>
            </a:pPr>
            <a:r>
              <a:rPr lang="fr-FR" sz="1600" dirty="0"/>
              <a:t>l</a:t>
            </a:r>
            <a:r>
              <a:rPr lang="fr-FR" sz="1600" dirty="0" smtClean="0"/>
              <a:t>e vœu multiple compte pour un seul vœu </a:t>
            </a:r>
          </a:p>
          <a:p>
            <a:pPr lvl="1">
              <a:lnSpc>
                <a:spcPct val="110000"/>
              </a:lnSpc>
              <a:defRPr/>
            </a:pPr>
            <a:endParaRPr lang="fr-FR" sz="1600" dirty="0" smtClean="0"/>
          </a:p>
          <a:p>
            <a:pPr lvl="1">
              <a:lnSpc>
                <a:spcPct val="120000"/>
              </a:lnSpc>
              <a:defRPr/>
            </a:pPr>
            <a:r>
              <a:rPr lang="fr-FR" sz="1600" dirty="0" smtClean="0"/>
              <a:t>Exemples  de vœux multiples : </a:t>
            </a:r>
          </a:p>
          <a:p>
            <a:pPr marL="804863" lvl="2" indent="-177800">
              <a:lnSpc>
                <a:spcPct val="11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/>
              <a:t>r</a:t>
            </a:r>
            <a:r>
              <a:rPr lang="fr-FR" dirty="0" smtClean="0"/>
              <a:t>egroupement de licences </a:t>
            </a:r>
            <a:r>
              <a:rPr lang="fr-FR" dirty="0"/>
              <a:t>de Droit en </a:t>
            </a:r>
            <a:r>
              <a:rPr lang="fr-FR" dirty="0" smtClean="0"/>
              <a:t>Ile-de-France</a:t>
            </a:r>
          </a:p>
          <a:p>
            <a:pPr marL="804863" lvl="2" indent="-177800">
              <a:lnSpc>
                <a:spcPct val="11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/>
              <a:t>r</a:t>
            </a:r>
            <a:r>
              <a:rPr lang="fr-FR" dirty="0" smtClean="0"/>
              <a:t>egroupements de BTS </a:t>
            </a:r>
            <a:r>
              <a:rPr lang="fr-FR" dirty="0"/>
              <a:t>« Management des Unités Commerciales » à </a:t>
            </a:r>
            <a:r>
              <a:rPr lang="fr-FR" dirty="0" smtClean="0"/>
              <a:t>Lyon</a:t>
            </a:r>
          </a:p>
          <a:p>
            <a:pPr marL="804863" lvl="2" indent="-177800">
              <a:lnSpc>
                <a:spcPct val="11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/>
              <a:t>r</a:t>
            </a:r>
            <a:r>
              <a:rPr lang="fr-FR" dirty="0" smtClean="0"/>
              <a:t>egroupement de CPGE - MPSI </a:t>
            </a:r>
            <a:r>
              <a:rPr lang="fr-FR" dirty="0"/>
              <a:t>…</a:t>
            </a:r>
          </a:p>
          <a:p>
            <a:pPr marL="0" lvl="2">
              <a:buSzPct val="100000"/>
              <a:defRPr/>
            </a:pPr>
            <a:endParaRPr lang="fr-FR" sz="2000" b="1" dirty="0"/>
          </a:p>
        </p:txBody>
      </p:sp>
      <p:sp>
        <p:nvSpPr>
          <p:cNvPr id="7" name="Ellipse 6"/>
          <p:cNvSpPr/>
          <p:nvPr/>
        </p:nvSpPr>
        <p:spPr>
          <a:xfrm rot="606903">
            <a:off x="7075488" y="560388"/>
            <a:ext cx="1955800" cy="82867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Saisie des vœux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du 22 janvier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au 13 mars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612900" y="5370513"/>
            <a:ext cx="6048375" cy="379412"/>
          </a:xfrm>
          <a:prstGeom prst="roundRect">
            <a:avLst/>
          </a:prstGeom>
          <a:solidFill>
            <a:srgbClr val="51BA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26338B"/>
                </a:solidFill>
              </a:rPr>
              <a:t>Précisions à venir sur la manière de formuler les vœux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Compléter son dossier pour confirmer ses VŒUX sur parcoursup.fr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632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9C00F8-AAD8-4B92-98E8-B85C476D37FC}" type="slidenum">
              <a:rPr lang="fr-FR" altLang="fr-FR">
                <a:solidFill>
                  <a:srgbClr val="FFFFFF"/>
                </a:solidFill>
              </a:rPr>
              <a:pPr/>
              <a:t>13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6324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41325" y="1933575"/>
            <a:ext cx="8142288" cy="4264025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fr-FR" altLang="fr-FR" b="1" dirty="0" smtClean="0"/>
              <a:t> Pour que les vœux saisis deviennent définitifs sur </a:t>
            </a:r>
            <a:r>
              <a:rPr lang="fr-FR" altLang="fr-FR" b="1" dirty="0" err="1" smtClean="0"/>
              <a:t>Parcoursup</a:t>
            </a:r>
            <a:r>
              <a:rPr lang="fr-FR" altLang="fr-FR" b="1" dirty="0" smtClean="0"/>
              <a:t>, les lycéens doivent :</a:t>
            </a:r>
          </a:p>
          <a:p>
            <a:pPr lvl="1" fontAlgn="base">
              <a:spcAft>
                <a:spcPct val="0"/>
              </a:spcAft>
              <a:buFont typeface="Arial-ItalicMT"/>
              <a:buChar char="&gt;"/>
            </a:pPr>
            <a:r>
              <a:rPr lang="fr-FR" altLang="fr-FR" sz="1600" b="1" dirty="0" smtClean="0"/>
              <a:t> </a:t>
            </a:r>
            <a:r>
              <a:rPr lang="fr-FR" altLang="fr-FR" sz="1600" b="1" dirty="0" smtClean="0">
                <a:solidFill>
                  <a:srgbClr val="FF0000"/>
                </a:solidFill>
              </a:rPr>
              <a:t>compléter leur dossier pour chaque vœu </a:t>
            </a:r>
            <a:r>
              <a:rPr lang="fr-FR" altLang="fr-FR" sz="1600" b="1" dirty="0" smtClean="0"/>
              <a:t>: saisie du projet de formation motivé, document(s) à joindre via la plateforme</a:t>
            </a:r>
          </a:p>
          <a:p>
            <a:pPr lvl="1" fontAlgn="base">
              <a:spcAft>
                <a:spcPct val="0"/>
              </a:spcAft>
              <a:buFont typeface="Arial-ItalicMT"/>
              <a:buChar char="&gt;"/>
            </a:pPr>
            <a:r>
              <a:rPr lang="fr-FR" altLang="fr-FR" sz="1600" b="1" dirty="0" smtClean="0">
                <a:solidFill>
                  <a:srgbClr val="FF0000"/>
                </a:solidFill>
              </a:rPr>
              <a:t>confirmer leurs vœux</a:t>
            </a:r>
          </a:p>
          <a:p>
            <a:pPr lvl="1" fontAlgn="base">
              <a:spcAft>
                <a:spcPct val="0"/>
              </a:spcAft>
              <a:buFont typeface="Arial-ItalicMT"/>
              <a:buChar char="&gt;"/>
            </a:pPr>
            <a:endParaRPr lang="fr-FR" altLang="fr-FR" b="1" dirty="0" smtClean="0"/>
          </a:p>
          <a:p>
            <a:pPr fontAlgn="base">
              <a:spcAft>
                <a:spcPct val="0"/>
              </a:spcAft>
            </a:pPr>
            <a:r>
              <a:rPr lang="fr-FR" altLang="fr-FR" b="1" dirty="0" smtClean="0"/>
              <a:t> Date limite de confirmation des vœux : 31 mars</a:t>
            </a:r>
          </a:p>
          <a:p>
            <a:pPr lvl="1" fontAlgn="base">
              <a:spcAft>
                <a:spcPct val="0"/>
              </a:spcAft>
              <a:buFont typeface="Arial-ItalicMT"/>
              <a:buChar char="&gt;"/>
            </a:pPr>
            <a:r>
              <a:rPr lang="fr-FR" altLang="fr-FR" sz="1600" b="1" dirty="0" smtClean="0">
                <a:solidFill>
                  <a:srgbClr val="FF0000"/>
                </a:solidFill>
              </a:rPr>
              <a:t>si un vœu n’est pas confirmé après le 31 mars, le vœu est supprimé</a:t>
            </a:r>
            <a:endParaRPr lang="fr-FR" altLang="fr-FR" dirty="0" smtClean="0">
              <a:solidFill>
                <a:srgbClr val="FF0000"/>
              </a:solidFill>
            </a:endParaRPr>
          </a:p>
          <a:p>
            <a:pPr lvl="1" fontAlgn="base">
              <a:spcAft>
                <a:spcPct val="0"/>
              </a:spcAft>
              <a:buFont typeface="Arial-ItalicMT"/>
              <a:buChar char="&gt;"/>
            </a:pPr>
            <a:endParaRPr lang="fr-FR" altLang="fr-FR" dirty="0" smtClean="0"/>
          </a:p>
          <a:p>
            <a:pPr lvl="2" fontAlgn="base">
              <a:spcAft>
                <a:spcPct val="0"/>
              </a:spcAft>
              <a:buClr>
                <a:srgbClr val="1B8ED9"/>
              </a:buClr>
              <a:buFont typeface="Arial" pitchFamily="34" charset="0"/>
              <a:buNone/>
            </a:pPr>
            <a:endParaRPr lang="fr-FR" altLang="fr-FR" dirty="0" smtClean="0"/>
          </a:p>
        </p:txBody>
      </p:sp>
      <p:sp>
        <p:nvSpPr>
          <p:cNvPr id="8" name="Rectangle à coins arrondis 7"/>
          <p:cNvSpPr/>
          <p:nvPr/>
        </p:nvSpPr>
        <p:spPr>
          <a:xfrm>
            <a:off x="428625" y="4868863"/>
            <a:ext cx="8280400" cy="468312"/>
          </a:xfrm>
          <a:prstGeom prst="roundRect">
            <a:avLst/>
          </a:prstGeom>
          <a:solidFill>
            <a:srgbClr val="26338B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Rappel : impossible de saisir de nouveaux vœux après le 13 mars</a:t>
            </a:r>
          </a:p>
        </p:txBody>
      </p:sp>
      <p:sp>
        <p:nvSpPr>
          <p:cNvPr id="7" name="Ellipse 6"/>
          <p:cNvSpPr/>
          <p:nvPr/>
        </p:nvSpPr>
        <p:spPr>
          <a:xfrm rot="606903">
            <a:off x="7075488" y="750888"/>
            <a:ext cx="1955800" cy="82867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Jusqu’au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31 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L’examen du conseil de classe </a:t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00B050"/>
                </a:solidFill>
              </a:rPr>
              <a:t>et la fiche avenir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837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DA0C51-40B3-4C36-B35C-3D9072C6A289}" type="slidenum">
              <a:rPr lang="fr-FR" altLang="fr-FR">
                <a:solidFill>
                  <a:srgbClr val="FFFFFF"/>
                </a:solidFill>
              </a:rPr>
              <a:pPr/>
              <a:t>14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85750" y="1393825"/>
            <a:ext cx="8797925" cy="4264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b="1" dirty="0" smtClean="0"/>
              <a:t> Rôle renforcé du conseil de classe de terminale</a:t>
            </a:r>
          </a:p>
          <a:p>
            <a:pPr lvl="1">
              <a:defRPr/>
            </a:pPr>
            <a:endParaRPr lang="fr-FR" dirty="0" smtClean="0"/>
          </a:p>
          <a:p>
            <a:pPr lvl="1">
              <a:defRPr/>
            </a:pPr>
            <a:r>
              <a:rPr lang="fr-FR" sz="1600" b="1" dirty="0" smtClean="0">
                <a:solidFill>
                  <a:srgbClr val="FF0000"/>
                </a:solidFill>
              </a:rPr>
              <a:t>2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ème</a:t>
            </a:r>
            <a:r>
              <a:rPr lang="fr-FR" sz="1600" b="1" dirty="0" smtClean="0">
                <a:solidFill>
                  <a:srgbClr val="FF0000"/>
                </a:solidFill>
              </a:rPr>
              <a:t> conseil de classe (entre le 14 et le 31 mars 2018)</a:t>
            </a:r>
          </a:p>
          <a:p>
            <a:pPr marL="804863" lvl="2" indent="-177800">
              <a:lnSpc>
                <a:spcPct val="12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/>
              <a:t>e</a:t>
            </a:r>
            <a:r>
              <a:rPr lang="fr-FR" dirty="0" smtClean="0"/>
              <a:t>xamine les vœux de chaque élève avec </a:t>
            </a:r>
            <a:r>
              <a:rPr lang="fr-FR" b="1" dirty="0" smtClean="0">
                <a:solidFill>
                  <a:srgbClr val="FF0000"/>
                </a:solidFill>
              </a:rPr>
              <a:t>bienveillance et confiance </a:t>
            </a:r>
            <a:r>
              <a:rPr lang="fr-FR" dirty="0" smtClean="0"/>
              <a:t>dans le potentiel de chacun</a:t>
            </a:r>
          </a:p>
          <a:p>
            <a:pPr marL="804863" lvl="2" indent="-177800">
              <a:lnSpc>
                <a:spcPct val="12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/>
              <a:t>p</a:t>
            </a:r>
            <a:r>
              <a:rPr lang="fr-FR" dirty="0" smtClean="0"/>
              <a:t>our chaque vœu saisi par l’élève sur parcoursup.fr : les professeurs formulent une appréciation et le proviseur donne un avis sur </a:t>
            </a:r>
            <a:r>
              <a:rPr lang="fr-FR" dirty="0" smtClean="0">
                <a:solidFill>
                  <a:srgbClr val="FF0000"/>
                </a:solidFill>
              </a:rPr>
              <a:t>une </a:t>
            </a:r>
            <a:r>
              <a:rPr lang="fr-FR" b="1" dirty="0" smtClean="0">
                <a:solidFill>
                  <a:srgbClr val="FF0000"/>
                </a:solidFill>
              </a:rPr>
              <a:t>fiche Avenir </a:t>
            </a:r>
            <a:r>
              <a:rPr lang="fr-FR" b="1" dirty="0" smtClean="0"/>
              <a:t>transmise par la plateforme à chaque établissement dispensant une formation d’enseignement supérieur choisi </a:t>
            </a:r>
            <a:r>
              <a:rPr lang="fr-FR" dirty="0" smtClean="0"/>
              <a:t>par l’élève</a:t>
            </a:r>
          </a:p>
          <a:p>
            <a:pPr marL="804863" lvl="2" indent="-177800">
              <a:lnSpc>
                <a:spcPct val="120000"/>
              </a:lnSpc>
              <a:buClr>
                <a:srgbClr val="F28E65"/>
              </a:buClr>
              <a:buFont typeface="Lucida Grande"/>
              <a:buChar char="-"/>
              <a:defRPr/>
            </a:pPr>
            <a:endParaRPr lang="fr-FR" dirty="0" smtClean="0"/>
          </a:p>
          <a:p>
            <a:pPr marL="177800" lvl="2" indent="-177800">
              <a:buSzPct val="100000"/>
              <a:buFont typeface="Arial"/>
              <a:buBlip>
                <a:blip r:embed="rId3"/>
              </a:buBlip>
              <a:defRPr/>
            </a:pPr>
            <a:r>
              <a:rPr lang="fr-FR" sz="2000" b="1" dirty="0"/>
              <a:t> </a:t>
            </a:r>
            <a:r>
              <a:rPr lang="fr-FR" sz="2000" b="1" dirty="0" smtClean="0"/>
              <a:t>La fiche Avenir associée à chaque vœu est consultable par les élèves et leurs familles sur parcoursup.fr à partir du 22 mai </a:t>
            </a:r>
            <a:endParaRPr lang="fr-FR" sz="2000" b="1" dirty="0"/>
          </a:p>
          <a:p>
            <a:pPr lvl="2">
              <a:lnSpc>
                <a:spcPct val="120000"/>
              </a:lnSpc>
              <a:buClr>
                <a:srgbClr val="F28E65"/>
              </a:buClr>
              <a:defRPr/>
            </a:pPr>
            <a:endParaRPr lang="fr-FR" dirty="0" smtClean="0"/>
          </a:p>
          <a:p>
            <a:pPr marL="804863" lvl="2" indent="-177800">
              <a:lnSpc>
                <a:spcPct val="120000"/>
              </a:lnSpc>
              <a:buClr>
                <a:srgbClr val="F28E65"/>
              </a:buClr>
              <a:buFont typeface="Lucida Grande"/>
              <a:buChar char="-"/>
              <a:defRPr/>
            </a:pPr>
            <a:endParaRPr lang="fr-FR" dirty="0"/>
          </a:p>
          <a:p>
            <a:pPr lvl="1">
              <a:defRPr/>
            </a:pPr>
            <a:endParaRPr lang="fr-FR" dirty="0" smtClean="0"/>
          </a:p>
          <a:p>
            <a:pPr lvl="2">
              <a:buClr>
                <a:srgbClr val="1B8ED9"/>
              </a:buClr>
              <a:defRPr/>
            </a:pPr>
            <a:endParaRPr lang="fr-FR" dirty="0" smtClean="0"/>
          </a:p>
        </p:txBody>
      </p:sp>
      <p:sp>
        <p:nvSpPr>
          <p:cNvPr id="9" name="Ellipse 8"/>
          <p:cNvSpPr/>
          <p:nvPr/>
        </p:nvSpPr>
        <p:spPr>
          <a:xfrm rot="606903">
            <a:off x="6311900" y="481013"/>
            <a:ext cx="2627313" cy="1150937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white"/>
                </a:solidFill>
              </a:rPr>
              <a:t>Fin de saisie des vœux 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white"/>
                </a:solidFill>
              </a:rPr>
              <a:t>13 mars (soir)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white"/>
                </a:solidFill>
              </a:rPr>
              <a:t>Avis équipe pédagogique 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white"/>
                </a:solidFill>
              </a:rPr>
              <a:t>du 14 au 31 mars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57275" y="4527143"/>
            <a:ext cx="7075249" cy="118494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>
                <a:solidFill>
                  <a:srgbClr val="26338B"/>
                </a:solidFill>
                <a:latin typeface="+mn-lt"/>
                <a:cs typeface="+mn-cs"/>
              </a:rPr>
              <a:t>Elle comprend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les notes de l’élève (moyennes de terminale, appréciation des professeurs par discipline, positionnement dans la classe)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l’appréciation complémentaire du professeur principal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l’avis du chef d’établissement (cohérence vœu / motivation, capacité à réussir)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L’examen DES VŒUX dans les </a:t>
            </a:r>
            <a:r>
              <a:rPr lang="fr-FR" b="1" dirty="0">
                <a:solidFill>
                  <a:srgbClr val="00B050"/>
                </a:solidFill>
              </a:rPr>
              <a:t>é</a:t>
            </a:r>
            <a:r>
              <a:rPr lang="fr-FR" b="1" dirty="0" smtClean="0">
                <a:solidFill>
                  <a:srgbClr val="00B050"/>
                </a:solidFill>
              </a:rPr>
              <a:t>tablissements d’enseignement supérieur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6041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3CA5AC-ADBC-43BE-A7EC-2B43E0F8B1A2}" type="slidenum">
              <a:rPr lang="fr-FR" altLang="fr-FR">
                <a:solidFill>
                  <a:srgbClr val="FFFFFF"/>
                </a:solidFill>
              </a:rPr>
              <a:pPr/>
              <a:t>15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41325" y="2105025"/>
            <a:ext cx="8521700" cy="3911600"/>
          </a:xfrm>
        </p:spPr>
        <p:txBody>
          <a:bodyPr rtlCol="0">
            <a:normAutofit/>
          </a:bodyPr>
          <a:lstStyle/>
          <a:p>
            <a:pPr marL="177800" lvl="2" indent="-177800">
              <a:buSzPct val="100000"/>
              <a:buFont typeface="Arial"/>
              <a:buBlip>
                <a:blip r:embed="rId2"/>
              </a:buBlip>
              <a:defRPr/>
            </a:pPr>
            <a:r>
              <a:rPr lang="fr-FR" sz="2000" b="1" dirty="0" smtClean="0"/>
              <a:t> Les dossiers et les projets des lycéens sont étudiés par les établissements d’enseignement supérieur ( ce que l’on trouve dans le dossier )</a:t>
            </a:r>
          </a:p>
          <a:p>
            <a:pPr marL="0" lvl="2">
              <a:buSzPct val="100000"/>
              <a:defRPr/>
            </a:pPr>
            <a:endParaRPr lang="fr-FR" sz="2000" b="1" dirty="0" smtClean="0"/>
          </a:p>
          <a:p>
            <a:pPr lvl="1">
              <a:defRPr/>
            </a:pPr>
            <a:r>
              <a:rPr lang="fr-FR" sz="1600" dirty="0" smtClean="0"/>
              <a:t> la fiche Avenir transmise par le lycée (résultats, positionnement et appréciation dans chaque matière, </a:t>
            </a:r>
            <a:r>
              <a:rPr lang="fr-FR" sz="1600" dirty="0"/>
              <a:t>éléments d’appréciation du professeur principal et avis </a:t>
            </a:r>
            <a:r>
              <a:rPr lang="fr-FR" sz="1600" dirty="0" smtClean="0"/>
              <a:t>du </a:t>
            </a:r>
            <a:r>
              <a:rPr lang="fr-FR" sz="1600" dirty="0"/>
              <a:t>chef </a:t>
            </a:r>
            <a:r>
              <a:rPr lang="fr-FR" sz="1600" dirty="0" smtClean="0"/>
              <a:t>d’établissement)</a:t>
            </a:r>
          </a:p>
          <a:p>
            <a:pPr marL="457200" lvl="1" indent="0">
              <a:buFont typeface="Arial-ItalicMT" charset="0"/>
              <a:buNone/>
              <a:defRPr/>
            </a:pPr>
            <a:endParaRPr lang="fr-FR" sz="1600" dirty="0" smtClean="0"/>
          </a:p>
          <a:p>
            <a:pPr lvl="1">
              <a:defRPr/>
            </a:pPr>
            <a:r>
              <a:rPr lang="fr-FR" sz="1600" dirty="0" smtClean="0"/>
              <a:t>le projet de formation motivé par l’élève</a:t>
            </a:r>
          </a:p>
          <a:p>
            <a:pPr marL="457200" lvl="1" indent="0">
              <a:buFont typeface="Arial-ItalicMT" charset="0"/>
              <a:buNone/>
              <a:defRPr/>
            </a:pPr>
            <a:endParaRPr lang="fr-FR" sz="1600" dirty="0"/>
          </a:p>
          <a:p>
            <a:pPr lvl="1">
              <a:defRPr/>
            </a:pPr>
            <a:r>
              <a:rPr lang="fr-FR" sz="1600" dirty="0" smtClean="0"/>
              <a:t> les notes de </a:t>
            </a:r>
            <a:r>
              <a:rPr lang="fr-FR" sz="1600" dirty="0"/>
              <a:t>1ère et t</a:t>
            </a:r>
            <a:r>
              <a:rPr lang="fr-FR" sz="1600" dirty="0" smtClean="0"/>
              <a:t>erminale</a:t>
            </a:r>
          </a:p>
          <a:p>
            <a:pPr lvl="1">
              <a:defRPr/>
            </a:pPr>
            <a:endParaRPr lang="fr-FR" sz="1600" dirty="0"/>
          </a:p>
          <a:p>
            <a:pPr lvl="1">
              <a:defRPr/>
            </a:pPr>
            <a:r>
              <a:rPr lang="fr-FR" sz="1600" dirty="0" smtClean="0"/>
              <a:t> les autres </a:t>
            </a:r>
            <a:r>
              <a:rPr lang="fr-FR" sz="1600" dirty="0"/>
              <a:t>éléments éventuellement demandés (ex : </a:t>
            </a:r>
            <a:r>
              <a:rPr lang="fr-FR" sz="1600" dirty="0" smtClean="0"/>
              <a:t>CV, notes aux épreuves anticipées du bac)</a:t>
            </a:r>
            <a:endParaRPr lang="fr-FR" sz="1600" dirty="0"/>
          </a:p>
          <a:p>
            <a:pPr marL="0" lvl="2">
              <a:buSzPct val="100000"/>
              <a:defRPr/>
            </a:pPr>
            <a:endParaRPr lang="fr-FR" sz="2000" b="1" dirty="0" smtClean="0"/>
          </a:p>
          <a:p>
            <a:pPr lvl="2">
              <a:buClr>
                <a:srgbClr val="F28E65"/>
              </a:buClr>
              <a:defRPr/>
            </a:pP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815263" y="1052513"/>
            <a:ext cx="931862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 rot="606903">
            <a:off x="7413625" y="1076325"/>
            <a:ext cx="1511300" cy="827088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</a:rPr>
              <a:t>Avril –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Un modèle d’admission simple, juste et transparent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6144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46CB7E-1C35-42E1-9D5F-E85002820DDD}" type="slidenum">
              <a:rPr lang="fr-FR" altLang="fr-FR">
                <a:solidFill>
                  <a:srgbClr val="FFFFFF"/>
                </a:solidFill>
              </a:rPr>
              <a:pPr/>
              <a:t>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2700" y="1190625"/>
            <a:ext cx="9107488" cy="5135563"/>
          </a:xfrm>
        </p:spPr>
        <p:txBody>
          <a:bodyPr rtlCol="0">
            <a:normAutofit/>
          </a:bodyPr>
          <a:lstStyle/>
          <a:p>
            <a:pPr marL="177800" lvl="2" indent="-177800">
              <a:buSzPct val="100000"/>
              <a:buFont typeface="Arial"/>
              <a:buBlip>
                <a:blip r:embed="rId3"/>
              </a:buBlip>
              <a:defRPr/>
            </a:pPr>
            <a:r>
              <a:rPr lang="fr-FR" sz="2000" b="1" dirty="0" smtClean="0"/>
              <a:t> </a:t>
            </a:r>
            <a:r>
              <a:rPr lang="fr-FR" sz="2000" b="1" dirty="0"/>
              <a:t>L</a:t>
            </a:r>
            <a:r>
              <a:rPr lang="fr-FR" sz="2000" b="1" dirty="0" smtClean="0"/>
              <a:t>a prise en compte du profil et du projet de chaque lycéen</a:t>
            </a:r>
            <a:endParaRPr lang="fr-FR" b="1" dirty="0" smtClean="0"/>
          </a:p>
          <a:p>
            <a:pPr lvl="1">
              <a:defRPr/>
            </a:pPr>
            <a:endParaRPr lang="fr-FR" b="1" dirty="0" smtClean="0"/>
          </a:p>
          <a:p>
            <a:pPr lvl="1">
              <a:defRPr/>
            </a:pPr>
            <a:r>
              <a:rPr lang="fr-FR" sz="1600" b="1" dirty="0" smtClean="0"/>
              <a:t>Pour </a:t>
            </a:r>
            <a:r>
              <a:rPr lang="fr-FR" sz="1600" b="1" dirty="0" smtClean="0">
                <a:solidFill>
                  <a:srgbClr val="FF0000"/>
                </a:solidFill>
              </a:rPr>
              <a:t>l’admission dans les formations sélectives (CPGE, BTS, DUT, écoles…) 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 smtClean="0"/>
              <a:t>pas </a:t>
            </a:r>
            <a:r>
              <a:rPr lang="fr-FR" dirty="0"/>
              <a:t>de </a:t>
            </a:r>
            <a:r>
              <a:rPr lang="fr-FR" dirty="0" smtClean="0"/>
              <a:t>changement : admission sur dossier ou par concours des lycéens de toutes les académies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 smtClean="0"/>
              <a:t>spécificités pour l’accès des bacheliers professionnels / technologiques  en BTS / DUT (</a:t>
            </a:r>
            <a:r>
              <a:rPr lang="fr-FR" dirty="0" err="1" smtClean="0"/>
              <a:t>cf</a:t>
            </a:r>
            <a:r>
              <a:rPr lang="fr-FR" dirty="0" smtClean="0"/>
              <a:t> diapo 31)</a:t>
            </a:r>
            <a:endParaRPr lang="fr-FR" dirty="0" smtClean="0">
              <a:solidFill>
                <a:srgbClr val="00B050"/>
              </a:solidFill>
            </a:endParaRP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endParaRPr lang="fr-FR" dirty="0"/>
          </a:p>
          <a:p>
            <a:pPr lvl="1">
              <a:defRPr/>
            </a:pPr>
            <a:r>
              <a:rPr lang="fr-FR" sz="1600" b="1" dirty="0" smtClean="0"/>
              <a:t>Pour </a:t>
            </a:r>
            <a:r>
              <a:rPr lang="fr-FR" sz="1600" b="1" dirty="0" smtClean="0">
                <a:solidFill>
                  <a:srgbClr val="FF0000"/>
                </a:solidFill>
              </a:rPr>
              <a:t>l’admission dans les formations non sélectives (licences) </a:t>
            </a:r>
            <a:r>
              <a:rPr lang="fr-FR" sz="1600" b="1" dirty="0">
                <a:solidFill>
                  <a:srgbClr val="FF0000"/>
                </a:solidFill>
              </a:rPr>
              <a:t>et la PACES </a:t>
            </a:r>
            <a:r>
              <a:rPr lang="fr-FR" sz="1600" dirty="0" smtClean="0">
                <a:solidFill>
                  <a:srgbClr val="FF0000"/>
                </a:solidFill>
              </a:rPr>
              <a:t>(1</a:t>
            </a:r>
            <a:r>
              <a:rPr lang="fr-FR" sz="1600" baseline="30000" dirty="0" smtClean="0">
                <a:solidFill>
                  <a:srgbClr val="FF0000"/>
                </a:solidFill>
              </a:rPr>
              <a:t>ère</a:t>
            </a:r>
            <a:r>
              <a:rPr lang="fr-FR" sz="1600" dirty="0" smtClean="0">
                <a:solidFill>
                  <a:srgbClr val="FF0000"/>
                </a:solidFill>
              </a:rPr>
              <a:t> année commune aux études de santé)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/>
              <a:t>l</a:t>
            </a:r>
            <a:r>
              <a:rPr lang="fr-FR" dirty="0" smtClean="0"/>
              <a:t>a règle : un </a:t>
            </a:r>
            <a:r>
              <a:rPr lang="fr-FR" dirty="0"/>
              <a:t>lycéen </a:t>
            </a:r>
            <a:r>
              <a:rPr lang="fr-FR" b="1" dirty="0"/>
              <a:t>peut accéder à la licence de son </a:t>
            </a:r>
            <a:r>
              <a:rPr lang="fr-FR" b="1" dirty="0" smtClean="0"/>
              <a:t>choix à l’université</a:t>
            </a:r>
            <a:endParaRPr lang="fr-FR" dirty="0"/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dirty="0"/>
              <a:t>l</a:t>
            </a:r>
            <a:r>
              <a:rPr lang="fr-FR" dirty="0" smtClean="0"/>
              <a:t>’université peut lui proposer</a:t>
            </a:r>
            <a:r>
              <a:rPr lang="fr-FR" b="1" dirty="0" smtClean="0"/>
              <a:t> un </a:t>
            </a:r>
            <a:r>
              <a:rPr lang="fr-FR" b="1" dirty="0"/>
              <a:t>parcours </a:t>
            </a:r>
            <a:r>
              <a:rPr lang="fr-FR" b="1" dirty="0" smtClean="0"/>
              <a:t>de formation personnalisé </a:t>
            </a:r>
            <a:r>
              <a:rPr lang="fr-FR" dirty="0" smtClean="0"/>
              <a:t>(stage de remise à niveau, cursus adapté…) pour consolider son profil et favoriser sa réussite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b="1" dirty="0" smtClean="0"/>
              <a:t>si le nombre de vœux reçus est supérieur au nombre de places disponibles (filières les plus demandées) </a:t>
            </a:r>
            <a:r>
              <a:rPr lang="fr-FR" dirty="0" smtClean="0"/>
              <a:t>: </a:t>
            </a:r>
            <a:r>
              <a:rPr lang="fr-FR" dirty="0" smtClean="0">
                <a:solidFill>
                  <a:srgbClr val="FF0000"/>
                </a:solidFill>
              </a:rPr>
              <a:t>ATTENTION</a:t>
            </a:r>
          </a:p>
          <a:p>
            <a:pPr marL="1092200" lvl="4" indent="-285750"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 smtClean="0"/>
              <a:t>les vœux sont ordonnés après que les dossiers des lycéens ont été étudiés pour vérifier leur adéquation avec la formation demandée </a:t>
            </a:r>
          </a:p>
          <a:p>
            <a:pPr marL="1092200" lvl="4" indent="-285750"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500" b="1" dirty="0"/>
              <a:t>l’université accepte des candidats provenant de tout le territoire </a:t>
            </a:r>
            <a:r>
              <a:rPr lang="fr-FR" sz="1500" dirty="0"/>
              <a:t>mais un pourcentage maximum de candidats ne provenant pas de son secteur de recrutement pourra être fixé par le recteur pour chaque licence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endParaRPr lang="fr-FR" dirty="0" smtClean="0"/>
          </a:p>
          <a:p>
            <a:pPr lvl="1">
              <a:defRPr/>
            </a:pPr>
            <a:endParaRPr lang="fr-FR" b="1" dirty="0" smtClean="0"/>
          </a:p>
          <a:p>
            <a:pPr lvl="1">
              <a:defRPr/>
            </a:pPr>
            <a:endParaRPr lang="fr-FR" dirty="0" smtClean="0"/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 smtClean="0"/>
          </a:p>
          <a:p>
            <a:pPr lvl="1">
              <a:defRPr/>
            </a:pPr>
            <a:endParaRPr lang="fr-FR" dirty="0"/>
          </a:p>
          <a:p>
            <a:pPr marL="457200" lvl="1" indent="0">
              <a:buFont typeface="Arial-ItalicMT" charset="0"/>
              <a:buNone/>
              <a:defRPr/>
            </a:pPr>
            <a:endParaRPr lang="fr-FR" dirty="0" smtClean="0"/>
          </a:p>
          <a:p>
            <a:pPr lvl="1">
              <a:defRPr/>
            </a:pPr>
            <a:endParaRPr lang="fr-FR" dirty="0"/>
          </a:p>
          <a:p>
            <a:pPr lvl="2">
              <a:buClr>
                <a:srgbClr val="F28E65"/>
              </a:buClr>
              <a:defRPr/>
            </a:pPr>
            <a:endParaRPr lang="fr-FR" dirty="0"/>
          </a:p>
          <a:p>
            <a:pPr marL="0" indent="0">
              <a:buFontTx/>
              <a:buNone/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rgbClr val="00B050"/>
                </a:solidFill>
              </a:rPr>
              <a:t>Un modèle d’admission </a:t>
            </a:r>
            <a:r>
              <a:rPr lang="fr-FR" b="1" dirty="0" smtClean="0">
                <a:solidFill>
                  <a:srgbClr val="00B050"/>
                </a:solidFill>
              </a:rPr>
              <a:t>simple, juste </a:t>
            </a:r>
            <a:r>
              <a:rPr lang="fr-FR" b="1" dirty="0">
                <a:solidFill>
                  <a:srgbClr val="00B050"/>
                </a:solidFill>
              </a:rPr>
              <a:t>et transparent </a:t>
            </a:r>
          </a:p>
        </p:txBody>
      </p:sp>
      <p:sp>
        <p:nvSpPr>
          <p:cNvPr id="6349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668923-1282-4000-B29D-FA798B593EE9}" type="slidenum">
              <a:rPr lang="fr-FR" altLang="fr-FR">
                <a:solidFill>
                  <a:srgbClr val="FFFFFF"/>
                </a:solidFill>
              </a:rPr>
              <a:pPr/>
              <a:t>17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46075" y="1255713"/>
            <a:ext cx="8674100" cy="4781550"/>
          </a:xfrm>
        </p:spPr>
        <p:txBody>
          <a:bodyPr rtlCol="0">
            <a:normAutofit lnSpcReduction="10000"/>
          </a:bodyPr>
          <a:lstStyle/>
          <a:p>
            <a:pPr marL="177800" lvl="2" indent="-177800">
              <a:buSzPct val="100000"/>
              <a:buFont typeface="Arial"/>
              <a:buBlip>
                <a:blip r:embed="rId3"/>
              </a:buBlip>
              <a:defRPr/>
            </a:pPr>
            <a:r>
              <a:rPr lang="fr-FR" sz="2000" b="1" dirty="0" smtClean="0"/>
              <a:t> A noter: spécificités pour la voie professionnelle et technologique </a:t>
            </a:r>
            <a:endParaRPr lang="fr-FR" b="1" dirty="0" smtClean="0"/>
          </a:p>
          <a:p>
            <a:pPr marL="457200" lvl="1" indent="0">
              <a:buFont typeface="Arial-ItalicMT" charset="0"/>
              <a:buNone/>
              <a:defRPr/>
            </a:pPr>
            <a:endParaRPr lang="fr-FR" b="1" dirty="0" smtClean="0"/>
          </a:p>
          <a:p>
            <a:pPr lvl="1">
              <a:defRPr/>
            </a:pPr>
            <a:r>
              <a:rPr lang="fr-FR" sz="1600" b="1" dirty="0" smtClean="0"/>
              <a:t>Lycéens de la voie professionnelle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 smtClean="0"/>
              <a:t>un </a:t>
            </a:r>
            <a:r>
              <a:rPr lang="fr-FR" sz="1600" dirty="0"/>
              <a:t>nombre </a:t>
            </a:r>
            <a:r>
              <a:rPr lang="fr-FR" sz="1600" dirty="0" smtClean="0"/>
              <a:t>de </a:t>
            </a:r>
            <a:r>
              <a:rPr lang="fr-FR" sz="1600" b="1" dirty="0">
                <a:solidFill>
                  <a:srgbClr val="FF0000"/>
                </a:solidFill>
              </a:rPr>
              <a:t>places </a:t>
            </a:r>
            <a:r>
              <a:rPr lang="fr-FR" sz="1600" b="1" dirty="0" smtClean="0">
                <a:solidFill>
                  <a:srgbClr val="FF0000"/>
                </a:solidFill>
              </a:rPr>
              <a:t>en </a:t>
            </a:r>
            <a:r>
              <a:rPr lang="fr-FR" sz="1600" b="1" dirty="0">
                <a:solidFill>
                  <a:srgbClr val="FF0000"/>
                </a:solidFill>
              </a:rPr>
              <a:t>BTS </a:t>
            </a:r>
            <a:r>
              <a:rPr lang="fr-FR" sz="1600" b="1" dirty="0" smtClean="0">
                <a:solidFill>
                  <a:srgbClr val="FF0000"/>
                </a:solidFill>
              </a:rPr>
              <a:t>est réservé </a:t>
            </a:r>
            <a:r>
              <a:rPr lang="fr-FR" sz="1600" b="1" dirty="0">
                <a:solidFill>
                  <a:srgbClr val="FF0000"/>
                </a:solidFill>
              </a:rPr>
              <a:t>aux </a:t>
            </a:r>
            <a:r>
              <a:rPr lang="fr-FR" sz="1600" b="1" dirty="0" smtClean="0">
                <a:solidFill>
                  <a:srgbClr val="FF0000"/>
                </a:solidFill>
              </a:rPr>
              <a:t>bacheliers profession</a:t>
            </a:r>
            <a:r>
              <a:rPr lang="fr-FR" sz="1600" b="1" dirty="0" smtClean="0">
                <a:solidFill>
                  <a:srgbClr val="F28E65"/>
                </a:solidFill>
              </a:rPr>
              <a:t>nels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23 académies mettent en place </a:t>
            </a:r>
            <a:r>
              <a:rPr lang="fr-FR" sz="1600" b="1" dirty="0" smtClean="0">
                <a:solidFill>
                  <a:srgbClr val="FF0000"/>
                </a:solidFill>
              </a:rPr>
              <a:t>l’accès prioritaire </a:t>
            </a:r>
            <a:r>
              <a:rPr lang="fr-FR" sz="1600" b="1" dirty="0">
                <a:solidFill>
                  <a:srgbClr val="FF0000"/>
                </a:solidFill>
              </a:rPr>
              <a:t>des futurs bacheliers professionnels en </a:t>
            </a:r>
            <a:r>
              <a:rPr lang="fr-FR" sz="1600" b="1" dirty="0" smtClean="0">
                <a:solidFill>
                  <a:srgbClr val="FF0000"/>
                </a:solidFill>
              </a:rPr>
              <a:t>BTS : ils sont admis sur avis du 2</a:t>
            </a:r>
            <a:r>
              <a:rPr lang="fr-FR" sz="1600" b="1" baseline="30000" dirty="0" smtClean="0">
                <a:solidFill>
                  <a:srgbClr val="FF0000"/>
                </a:solidFill>
              </a:rPr>
              <a:t>ème</a:t>
            </a:r>
            <a:r>
              <a:rPr lang="fr-FR" sz="1600" b="1" dirty="0" smtClean="0">
                <a:solidFill>
                  <a:srgbClr val="FF0000"/>
                </a:solidFill>
              </a:rPr>
              <a:t> conseil </a:t>
            </a:r>
            <a:r>
              <a:rPr lang="fr-FR" sz="1600" b="1" dirty="0">
                <a:solidFill>
                  <a:srgbClr val="FF0000"/>
                </a:solidFill>
              </a:rPr>
              <a:t>de classe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/>
              <a:t>de terminale</a:t>
            </a:r>
          </a:p>
          <a:p>
            <a:pPr lvl="1">
              <a:defRPr/>
            </a:pPr>
            <a:endParaRPr lang="fr-FR" sz="1800" b="1" dirty="0" smtClean="0"/>
          </a:p>
          <a:p>
            <a:pPr lvl="1">
              <a:defRPr/>
            </a:pPr>
            <a:r>
              <a:rPr lang="fr-FR" sz="1600" b="1" dirty="0" smtClean="0"/>
              <a:t>Lycéens de la voie technologique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 smtClean="0"/>
              <a:t>Un nombre de </a:t>
            </a:r>
            <a:r>
              <a:rPr lang="fr-FR" sz="1600" b="1" dirty="0" smtClean="0">
                <a:solidFill>
                  <a:srgbClr val="FF0000"/>
                </a:solidFill>
              </a:rPr>
              <a:t>places en DUT est réservé aux bacheliers technologiques</a:t>
            </a:r>
          </a:p>
          <a:p>
            <a:pPr lvl="1">
              <a:defRPr/>
            </a:pPr>
            <a:endParaRPr lang="fr-FR" sz="1400" b="1" dirty="0" smtClean="0">
              <a:solidFill>
                <a:srgbClr val="F28E65"/>
              </a:solidFill>
            </a:endParaRPr>
          </a:p>
          <a:p>
            <a:pPr marL="457200" lvl="1" indent="0">
              <a:buFont typeface="Arial-ItalicMT" charset="0"/>
              <a:buNone/>
              <a:defRPr/>
            </a:pPr>
            <a:r>
              <a:rPr lang="fr-FR" sz="1600" dirty="0" smtClean="0"/>
              <a:t>Certains lycéens pourront se voir proposer un parcours de formation personnalisé pour favoriser leur réussite</a:t>
            </a:r>
          </a:p>
          <a:p>
            <a:pPr lvl="1">
              <a:defRPr/>
            </a:pPr>
            <a:endParaRPr lang="fr-FR" b="1" dirty="0" smtClean="0"/>
          </a:p>
          <a:p>
            <a:pPr marL="177800" lvl="2" indent="-177800">
              <a:buSzPct val="100000"/>
              <a:buFont typeface="Arial"/>
              <a:buBlip>
                <a:blip r:embed="rId3"/>
              </a:buBlip>
              <a:defRPr/>
            </a:pPr>
            <a:r>
              <a:rPr lang="fr-FR" sz="2000" b="1" dirty="0"/>
              <a:t> </a:t>
            </a:r>
            <a:r>
              <a:rPr lang="fr-FR" sz="2000" b="1" dirty="0" smtClean="0"/>
              <a:t>A noter </a:t>
            </a:r>
            <a:r>
              <a:rPr lang="fr-FR" sz="2000" b="1" dirty="0"/>
              <a:t>: </a:t>
            </a:r>
            <a:r>
              <a:rPr lang="fr-FR" sz="2000" b="1" dirty="0" smtClean="0"/>
              <a:t>dispositif « meilleurs bacheliers »</a:t>
            </a:r>
          </a:p>
          <a:p>
            <a:pPr lvl="1">
              <a:defRPr/>
            </a:pPr>
            <a:endParaRPr lang="fr-FR" dirty="0" smtClean="0"/>
          </a:p>
          <a:p>
            <a:pPr lvl="1">
              <a:defRPr/>
            </a:pPr>
            <a:r>
              <a:rPr lang="fr-FR" sz="1600" dirty="0" smtClean="0"/>
              <a:t>Dans </a:t>
            </a:r>
            <a:r>
              <a:rPr lang="fr-FR" sz="1600" dirty="0"/>
              <a:t>chaque lycée, </a:t>
            </a:r>
            <a:r>
              <a:rPr lang="fr-FR" sz="1600" dirty="0" smtClean="0"/>
              <a:t>les </a:t>
            </a:r>
            <a:r>
              <a:rPr lang="fr-FR" sz="1600" dirty="0"/>
              <a:t>meilleurs bacheliers </a:t>
            </a:r>
            <a:r>
              <a:rPr lang="fr-FR" sz="1600" dirty="0" smtClean="0"/>
              <a:t>de chaque série des </a:t>
            </a:r>
            <a:r>
              <a:rPr lang="fr-FR" sz="1600" dirty="0"/>
              <a:t>voies </a:t>
            </a:r>
            <a:r>
              <a:rPr lang="fr-FR" sz="1600" dirty="0" smtClean="0"/>
              <a:t>générale et </a:t>
            </a:r>
            <a:r>
              <a:rPr lang="fr-FR" sz="1600" dirty="0"/>
              <a:t>technologique et </a:t>
            </a:r>
            <a:r>
              <a:rPr lang="fr-FR" sz="1600" dirty="0" smtClean="0"/>
              <a:t>de chaque spécialité du bac professionnel </a:t>
            </a:r>
            <a:r>
              <a:rPr lang="fr-FR" sz="1600" dirty="0"/>
              <a:t>pourront bénéficier d’un </a:t>
            </a:r>
            <a:r>
              <a:rPr lang="fr-FR" sz="1600" b="1" dirty="0">
                <a:solidFill>
                  <a:srgbClr val="FF0000"/>
                </a:solidFill>
              </a:rPr>
              <a:t>accès prioritaire à </a:t>
            </a:r>
            <a:r>
              <a:rPr lang="fr-FR" sz="1600" b="1" dirty="0" smtClean="0">
                <a:solidFill>
                  <a:srgbClr val="FF0000"/>
                </a:solidFill>
              </a:rPr>
              <a:t>une </a:t>
            </a:r>
            <a:r>
              <a:rPr lang="fr-FR" sz="1600" b="1" dirty="0">
                <a:solidFill>
                  <a:srgbClr val="FF0000"/>
                </a:solidFill>
              </a:rPr>
              <a:t>formation sélective ou non </a:t>
            </a:r>
            <a:r>
              <a:rPr lang="fr-FR" sz="1600" b="1" dirty="0" smtClean="0">
                <a:solidFill>
                  <a:srgbClr val="FF0000"/>
                </a:solidFill>
              </a:rPr>
              <a:t>sélective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 smtClean="0"/>
          </a:p>
          <a:p>
            <a:pPr lvl="1">
              <a:defRPr/>
            </a:pPr>
            <a:endParaRPr lang="fr-FR" dirty="0"/>
          </a:p>
          <a:p>
            <a:pPr marL="457200" lvl="1" indent="0">
              <a:buFont typeface="Arial-ItalicMT" charset="0"/>
              <a:buNone/>
              <a:defRPr/>
            </a:pPr>
            <a:endParaRPr lang="fr-FR" dirty="0" smtClean="0"/>
          </a:p>
          <a:p>
            <a:pPr lvl="1">
              <a:defRPr/>
            </a:pPr>
            <a:endParaRPr lang="fr-FR" dirty="0"/>
          </a:p>
          <a:p>
            <a:pPr lvl="2">
              <a:buClr>
                <a:srgbClr val="F28E65"/>
              </a:buClr>
              <a:defRPr/>
            </a:pPr>
            <a:endParaRPr lang="fr-FR" dirty="0"/>
          </a:p>
          <a:p>
            <a:pPr marL="0" indent="0">
              <a:buFontTx/>
              <a:buNone/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rgbClr val="00B050"/>
                </a:solidFill>
              </a:rPr>
              <a:t>Un modèle d’admission </a:t>
            </a:r>
            <a:r>
              <a:rPr lang="fr-FR" b="1" dirty="0" smtClean="0">
                <a:solidFill>
                  <a:srgbClr val="00B050"/>
                </a:solidFill>
              </a:rPr>
              <a:t>simple, juste </a:t>
            </a:r>
            <a:r>
              <a:rPr lang="fr-FR" b="1" dirty="0">
                <a:solidFill>
                  <a:srgbClr val="00B050"/>
                </a:solidFill>
              </a:rPr>
              <a:t>et transparent </a:t>
            </a:r>
          </a:p>
        </p:txBody>
      </p:sp>
      <p:sp>
        <p:nvSpPr>
          <p:cNvPr id="6553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E82684-8F5F-49BA-9E89-2D6BD55BF1EB}" type="slidenum">
              <a:rPr lang="fr-FR" altLang="fr-FR">
                <a:solidFill>
                  <a:srgbClr val="FFFFFF"/>
                </a:solidFill>
              </a:rPr>
              <a:pPr/>
              <a:t>18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93675" y="1649413"/>
            <a:ext cx="8878888" cy="4346575"/>
          </a:xfrm>
        </p:spPr>
        <p:txBody>
          <a:bodyPr rtlCol="0">
            <a:normAutofit/>
          </a:bodyPr>
          <a:lstStyle/>
          <a:p>
            <a:pPr marL="177800" lvl="2" indent="-177800">
              <a:buSzPct val="100000"/>
              <a:buFont typeface="Arial"/>
              <a:buBlip>
                <a:blip r:embed="rId3"/>
              </a:buBlip>
              <a:defRPr/>
            </a:pPr>
            <a:r>
              <a:rPr lang="fr-FR" sz="2000" b="1" dirty="0" smtClean="0"/>
              <a:t> </a:t>
            </a:r>
            <a:r>
              <a:rPr lang="fr-FR" sz="2000" b="1" dirty="0"/>
              <a:t>L</a:t>
            </a:r>
            <a:r>
              <a:rPr lang="fr-FR" sz="2000" b="1" dirty="0" smtClean="0"/>
              <a:t>a prise en compte du profil et du projet de chaque lycéen</a:t>
            </a:r>
          </a:p>
          <a:p>
            <a:pPr lvl="1">
              <a:defRPr/>
            </a:pPr>
            <a:endParaRPr lang="fr-FR" sz="1200" dirty="0" smtClean="0"/>
          </a:p>
          <a:p>
            <a:pPr lvl="1">
              <a:defRPr/>
            </a:pPr>
            <a:r>
              <a:rPr lang="fr-FR" sz="1600" b="1" dirty="0" smtClean="0"/>
              <a:t>Augmentation des </a:t>
            </a:r>
            <a:r>
              <a:rPr lang="fr-FR" sz="1600" b="1" dirty="0" smtClean="0">
                <a:solidFill>
                  <a:srgbClr val="FF0000"/>
                </a:solidFill>
              </a:rPr>
              <a:t>possibilités de </a:t>
            </a:r>
            <a:r>
              <a:rPr lang="fr-FR" sz="1600" b="1" dirty="0">
                <a:solidFill>
                  <a:srgbClr val="FF0000"/>
                </a:solidFill>
              </a:rPr>
              <a:t>mobilité </a:t>
            </a:r>
            <a:r>
              <a:rPr lang="fr-FR" sz="1600" b="1" dirty="0" smtClean="0">
                <a:solidFill>
                  <a:srgbClr val="FF0000"/>
                </a:solidFill>
              </a:rPr>
              <a:t>géographique </a:t>
            </a:r>
            <a:r>
              <a:rPr lang="fr-FR" sz="1600" dirty="0" smtClean="0"/>
              <a:t>pour permettre aux lycéens de choisir une formation hors de leur secteur géographique</a:t>
            </a:r>
          </a:p>
          <a:p>
            <a:pPr marL="457200" lvl="1" indent="0">
              <a:buFont typeface="Arial-ItalicMT" charset="0"/>
              <a:buNone/>
              <a:defRPr/>
            </a:pPr>
            <a:endParaRPr lang="fr-FR" sz="1200" dirty="0" smtClean="0"/>
          </a:p>
          <a:p>
            <a:pPr marL="457200" lvl="1" indent="0">
              <a:buFont typeface="Arial-ItalicMT" charset="0"/>
              <a:buNone/>
              <a:defRPr/>
            </a:pPr>
            <a:endParaRPr lang="fr-FR" sz="1200" dirty="0" smtClean="0"/>
          </a:p>
          <a:p>
            <a:pPr lvl="1">
              <a:defRPr/>
            </a:pPr>
            <a:r>
              <a:rPr lang="fr-FR" sz="1600" b="1" dirty="0" smtClean="0"/>
              <a:t>Un </a:t>
            </a:r>
            <a:r>
              <a:rPr lang="fr-FR" sz="1600" b="1" dirty="0"/>
              <a:t>lycéen peut </a:t>
            </a:r>
            <a:r>
              <a:rPr lang="fr-FR" sz="1600" b="1" dirty="0">
                <a:solidFill>
                  <a:srgbClr val="FF0000"/>
                </a:solidFill>
              </a:rPr>
              <a:t>demander une année de </a:t>
            </a:r>
            <a:r>
              <a:rPr lang="fr-FR" sz="1600" b="1" dirty="0" smtClean="0">
                <a:solidFill>
                  <a:srgbClr val="FF0000"/>
                </a:solidFill>
              </a:rPr>
              <a:t>césure </a:t>
            </a:r>
            <a:r>
              <a:rPr lang="fr-FR" sz="1600" dirty="0" smtClean="0"/>
              <a:t>directement après le bac : possibilité de reporter une année d’étude pour réaliser un projet</a:t>
            </a:r>
            <a:endParaRPr lang="fr-FR" sz="1400" dirty="0" smtClean="0"/>
          </a:p>
          <a:p>
            <a:pPr marL="804863" lvl="2" indent="-177800">
              <a:lnSpc>
                <a:spcPct val="11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 smtClean="0"/>
              <a:t>la demande de césure est faite lors de la saisie des vœux sur </a:t>
            </a:r>
            <a:r>
              <a:rPr lang="fr-FR" sz="1600" dirty="0" err="1"/>
              <a:t>P</a:t>
            </a:r>
            <a:r>
              <a:rPr lang="fr-FR" sz="1600" dirty="0" err="1" smtClean="0"/>
              <a:t>arcoursup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endParaRPr lang="fr-FR" sz="1600" dirty="0">
              <a:solidFill>
                <a:srgbClr val="FF0000"/>
              </a:solidFill>
            </a:endParaRPr>
          </a:p>
          <a:p>
            <a:pPr marL="804863" lvl="2" indent="-177800">
              <a:lnSpc>
                <a:spcPct val="11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l</a:t>
            </a:r>
            <a:r>
              <a:rPr lang="fr-FR" sz="1600" dirty="0" smtClean="0"/>
              <a:t>e </a:t>
            </a:r>
            <a:r>
              <a:rPr lang="fr-FR" sz="1600" dirty="0"/>
              <a:t>lycéen est bien inscrit dans la formation </a:t>
            </a:r>
            <a:r>
              <a:rPr lang="fr-FR" sz="1600" dirty="0" smtClean="0"/>
              <a:t>acceptée et bénéficie du statut étudiant pendant </a:t>
            </a:r>
            <a:r>
              <a:rPr lang="fr-FR" sz="1600" dirty="0"/>
              <a:t>toute l’année de </a:t>
            </a:r>
            <a:r>
              <a:rPr lang="fr-FR" sz="1600" dirty="0" smtClean="0"/>
              <a:t>césure</a:t>
            </a:r>
          </a:p>
          <a:p>
            <a:pPr marL="804863" lvl="2" indent="-177800">
              <a:lnSpc>
                <a:spcPct val="11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 smtClean="0"/>
              <a:t>il a un droit de réinscription l’année suivante</a:t>
            </a:r>
          </a:p>
          <a:p>
            <a:pPr lvl="2">
              <a:buClr>
                <a:srgbClr val="F28E65"/>
              </a:buClr>
              <a:defRPr/>
            </a:pPr>
            <a:endParaRPr lang="fr-FR" dirty="0"/>
          </a:p>
          <a:p>
            <a:pPr marL="0" indent="0">
              <a:buFontTx/>
              <a:buNone/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7675" y="15875"/>
            <a:ext cx="8388350" cy="1287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rgbClr val="00B050"/>
                </a:solidFill>
              </a:rPr>
              <a:t>Calendrier MAI - septembre 2018 : </a:t>
            </a:r>
            <a:br>
              <a:rPr lang="fr-FR" sz="2000" b="1" dirty="0" smtClean="0">
                <a:solidFill>
                  <a:srgbClr val="00B050"/>
                </a:solidFill>
              </a:rPr>
            </a:br>
            <a:r>
              <a:rPr lang="fr-FR" sz="2000" b="1" dirty="0" smtClean="0">
                <a:solidFill>
                  <a:srgbClr val="00B050"/>
                </a:solidFill>
              </a:rPr>
              <a:t>réception - acceptation des propositions et inscriptions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sp>
        <p:nvSpPr>
          <p:cNvPr id="7065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xfrm>
            <a:off x="8158163" y="6181725"/>
            <a:ext cx="4508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8F601A7-6A39-4134-A689-F5227C1EF5F0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22" name="Double flèche horizontale 21"/>
          <p:cNvSpPr/>
          <p:nvPr/>
        </p:nvSpPr>
        <p:spPr>
          <a:xfrm>
            <a:off x="1111250" y="1454150"/>
            <a:ext cx="2232025" cy="82550"/>
          </a:xfrm>
          <a:prstGeom prst="leftRightArrow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0661" name="ZoneTexte 22"/>
          <p:cNvSpPr txBox="1">
            <a:spLocks noChangeArrowheads="1"/>
          </p:cNvSpPr>
          <p:nvPr/>
        </p:nvSpPr>
        <p:spPr bwMode="auto">
          <a:xfrm>
            <a:off x="1546225" y="1227138"/>
            <a:ext cx="1682750" cy="277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Examen des vœux </a:t>
            </a:r>
          </a:p>
        </p:txBody>
      </p:sp>
      <p:sp>
        <p:nvSpPr>
          <p:cNvPr id="24" name="Double flèche horizontale 23"/>
          <p:cNvSpPr/>
          <p:nvPr/>
        </p:nvSpPr>
        <p:spPr>
          <a:xfrm>
            <a:off x="3365500" y="1454150"/>
            <a:ext cx="3492500" cy="82550"/>
          </a:xfrm>
          <a:prstGeom prst="leftRightArrow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0663" name="ZoneTexte 24"/>
          <p:cNvSpPr txBox="1">
            <a:spLocks noChangeArrowheads="1"/>
          </p:cNvSpPr>
          <p:nvPr/>
        </p:nvSpPr>
        <p:spPr bwMode="auto">
          <a:xfrm>
            <a:off x="3603625" y="1212850"/>
            <a:ext cx="2879725" cy="252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Réception et acceptation des propositions</a:t>
            </a:r>
          </a:p>
        </p:txBody>
      </p:sp>
      <p:cxnSp>
        <p:nvCxnSpPr>
          <p:cNvPr id="33" name="Connecteur droit 32"/>
          <p:cNvCxnSpPr/>
          <p:nvPr/>
        </p:nvCxnSpPr>
        <p:spPr>
          <a:xfrm rot="5400000" flipH="1">
            <a:off x="4368007" y="1718469"/>
            <a:ext cx="0" cy="4427537"/>
          </a:xfrm>
          <a:prstGeom prst="line">
            <a:avLst/>
          </a:prstGeom>
          <a:ln w="12700">
            <a:solidFill>
              <a:srgbClr val="F28E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à coins arrondis 48"/>
          <p:cNvSpPr/>
          <p:nvPr/>
        </p:nvSpPr>
        <p:spPr>
          <a:xfrm>
            <a:off x="1176338" y="2479675"/>
            <a:ext cx="3455987" cy="2889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Echanges avec le professeur principal</a:t>
            </a:r>
          </a:p>
        </p:txBody>
      </p:sp>
      <p:sp>
        <p:nvSpPr>
          <p:cNvPr id="45" name="Rectangle à coins arrondis 44"/>
          <p:cNvSpPr/>
          <p:nvPr/>
        </p:nvSpPr>
        <p:spPr>
          <a:xfrm>
            <a:off x="1060450" y="3252788"/>
            <a:ext cx="2160588" cy="539750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prstClr val="white"/>
                </a:solidFill>
              </a:rPr>
              <a:t>Examen de chaque vœu dans le supérieur</a:t>
            </a:r>
          </a:p>
        </p:txBody>
      </p:sp>
      <p:sp>
        <p:nvSpPr>
          <p:cNvPr id="47" name="Rectangle à coins arrondis 46"/>
          <p:cNvSpPr/>
          <p:nvPr/>
        </p:nvSpPr>
        <p:spPr>
          <a:xfrm>
            <a:off x="3241675" y="3254375"/>
            <a:ext cx="3490913" cy="539750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Le futur étudiant répond dans un délai limité aux propositions qu’il a reçues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 (suspension pendant les épreuves écrites du bac)</a:t>
            </a:r>
          </a:p>
        </p:txBody>
      </p:sp>
      <p:pic>
        <p:nvPicPr>
          <p:cNvPr id="70668" name="Picture 3" descr="C:\Users\gdevisy\AppData\Local\Microsoft\Windows\Temporary Internet Files\Content.IE5\YENN4QCB\Free_Blue_St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6763" y="2933700"/>
            <a:ext cx="1524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9" name="ZoneTexte 49"/>
          <p:cNvSpPr txBox="1">
            <a:spLocks noChangeArrowheads="1"/>
          </p:cNvSpPr>
          <p:nvPr/>
        </p:nvSpPr>
        <p:spPr bwMode="auto">
          <a:xfrm>
            <a:off x="3394075" y="2887663"/>
            <a:ext cx="31321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100" b="1">
                <a:solidFill>
                  <a:srgbClr val="26338B"/>
                </a:solidFill>
              </a:rPr>
              <a:t>A partir du 22 mai : réception propositions</a:t>
            </a:r>
          </a:p>
        </p:txBody>
      </p:sp>
      <p:sp>
        <p:nvSpPr>
          <p:cNvPr id="51" name="Chevron 50"/>
          <p:cNvSpPr>
            <a:spLocks/>
          </p:cNvSpPr>
          <p:nvPr/>
        </p:nvSpPr>
        <p:spPr>
          <a:xfrm>
            <a:off x="1103313" y="2085975"/>
            <a:ext cx="1228725" cy="30638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26338B"/>
                </a:solidFill>
              </a:rPr>
              <a:t>avril</a:t>
            </a:r>
          </a:p>
        </p:txBody>
      </p:sp>
      <p:sp>
        <p:nvSpPr>
          <p:cNvPr id="52" name="Chevron 51"/>
          <p:cNvSpPr>
            <a:spLocks/>
          </p:cNvSpPr>
          <p:nvPr/>
        </p:nvSpPr>
        <p:spPr>
          <a:xfrm>
            <a:off x="2227263" y="2085975"/>
            <a:ext cx="1228725" cy="306388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</a:rPr>
              <a:t>mai</a:t>
            </a:r>
          </a:p>
        </p:txBody>
      </p:sp>
      <p:sp>
        <p:nvSpPr>
          <p:cNvPr id="57" name="Chevron 56"/>
          <p:cNvSpPr>
            <a:spLocks/>
          </p:cNvSpPr>
          <p:nvPr/>
        </p:nvSpPr>
        <p:spPr>
          <a:xfrm>
            <a:off x="3343275" y="2092325"/>
            <a:ext cx="1228725" cy="306388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</a:rPr>
              <a:t>juin</a:t>
            </a:r>
          </a:p>
        </p:txBody>
      </p:sp>
      <p:sp>
        <p:nvSpPr>
          <p:cNvPr id="58" name="Chevron 57"/>
          <p:cNvSpPr>
            <a:spLocks/>
          </p:cNvSpPr>
          <p:nvPr/>
        </p:nvSpPr>
        <p:spPr>
          <a:xfrm>
            <a:off x="4467225" y="2092325"/>
            <a:ext cx="1228725" cy="306388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solidFill>
                  <a:prstClr val="white"/>
                </a:solidFill>
              </a:rPr>
              <a:t>juil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59" name="Chevron 58"/>
          <p:cNvSpPr>
            <a:spLocks/>
          </p:cNvSpPr>
          <p:nvPr/>
        </p:nvSpPr>
        <p:spPr>
          <a:xfrm>
            <a:off x="5594350" y="2089150"/>
            <a:ext cx="1228725" cy="306388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</a:rPr>
              <a:t>août</a:t>
            </a:r>
          </a:p>
        </p:txBody>
      </p:sp>
      <p:sp>
        <p:nvSpPr>
          <p:cNvPr id="60" name="Chevron 59"/>
          <p:cNvSpPr>
            <a:spLocks/>
          </p:cNvSpPr>
          <p:nvPr/>
        </p:nvSpPr>
        <p:spPr>
          <a:xfrm>
            <a:off x="6718300" y="2092325"/>
            <a:ext cx="1620838" cy="306388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</a:rPr>
              <a:t>sept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4456113" y="4708525"/>
            <a:ext cx="2484437" cy="504825"/>
          </a:xfrm>
          <a:prstGeom prst="roundRect">
            <a:avLst/>
          </a:prstGeom>
          <a:pattFill prst="ltDnDiag">
            <a:fgClr>
              <a:srgbClr val="F28E65"/>
            </a:fgClr>
            <a:bgClr>
              <a:schemeClr val="bg1"/>
            </a:bgClr>
          </a:pattFill>
          <a:ln w="25400">
            <a:solidFill>
              <a:srgbClr val="51BA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Saisie des vœux, réception et acceptation des propositions</a:t>
            </a:r>
          </a:p>
        </p:txBody>
      </p:sp>
      <p:sp>
        <p:nvSpPr>
          <p:cNvPr id="37" name="Double flèche horizontale 36"/>
          <p:cNvSpPr/>
          <p:nvPr/>
        </p:nvSpPr>
        <p:spPr>
          <a:xfrm>
            <a:off x="4441825" y="1979613"/>
            <a:ext cx="2447925" cy="82550"/>
          </a:xfrm>
          <a:prstGeom prst="leftRightArrow">
            <a:avLst/>
          </a:prstGeom>
          <a:solidFill>
            <a:srgbClr val="51BA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0678" name="ZoneTexte 37"/>
          <p:cNvSpPr txBox="1">
            <a:spLocks noChangeArrowheads="1"/>
          </p:cNvSpPr>
          <p:nvPr/>
        </p:nvSpPr>
        <p:spPr bwMode="auto">
          <a:xfrm>
            <a:off x="4818063" y="1747838"/>
            <a:ext cx="1798637" cy="288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Phase complémentaire</a:t>
            </a:r>
          </a:p>
        </p:txBody>
      </p:sp>
      <p:sp>
        <p:nvSpPr>
          <p:cNvPr id="31" name="Double flèche horizontale 30"/>
          <p:cNvSpPr/>
          <p:nvPr/>
        </p:nvSpPr>
        <p:spPr>
          <a:xfrm>
            <a:off x="4491038" y="4583113"/>
            <a:ext cx="2447925" cy="107950"/>
          </a:xfrm>
          <a:prstGeom prst="leftRightArrow">
            <a:avLst/>
          </a:prstGeom>
          <a:solidFill>
            <a:srgbClr val="2633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Double flèche horizontale 31"/>
          <p:cNvSpPr/>
          <p:nvPr/>
        </p:nvSpPr>
        <p:spPr>
          <a:xfrm>
            <a:off x="3338513" y="3119438"/>
            <a:ext cx="3382962" cy="107950"/>
          </a:xfrm>
          <a:prstGeom prst="leftRightArrow">
            <a:avLst/>
          </a:prstGeom>
          <a:solidFill>
            <a:srgbClr val="2633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70681" name="Picture 3" descr="C:\Users\gdevisy\AppData\Local\Microsoft\Windows\Temporary Internet Files\Content.IE5\YENN4QCB\Free_Blue_St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2138" y="4337050"/>
            <a:ext cx="1524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ZoneTexte 40"/>
          <p:cNvSpPr txBox="1"/>
          <p:nvPr/>
        </p:nvSpPr>
        <p:spPr>
          <a:xfrm>
            <a:off x="4584700" y="4298950"/>
            <a:ext cx="2663825" cy="261938"/>
          </a:xfrm>
          <a:prstGeom prst="rect">
            <a:avLst/>
          </a:prstGeom>
          <a:ln w="19050">
            <a:solidFill>
              <a:srgbClr val="51BAAA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Fin juin : ouverture phase complémentaire</a:t>
            </a:r>
          </a:p>
        </p:txBody>
      </p:sp>
      <p:pic>
        <p:nvPicPr>
          <p:cNvPr id="70683" name="Picture 3" descr="C:\Users\gdevisy\AppData\Local\Microsoft\Windows\Temporary Internet Files\Content.IE5\YENN4QCB\Free_Blue_St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63" y="4043363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84" name="ZoneTexte 42"/>
          <p:cNvSpPr txBox="1">
            <a:spLocks noChangeArrowheads="1"/>
          </p:cNvSpPr>
          <p:nvPr/>
        </p:nvSpPr>
        <p:spPr bwMode="auto">
          <a:xfrm>
            <a:off x="4638675" y="3995738"/>
            <a:ext cx="26289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100" b="1">
                <a:solidFill>
                  <a:srgbClr val="26338B"/>
                </a:solidFill>
              </a:rPr>
              <a:t>Début juillet : résultats du bac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5125" y="6107113"/>
            <a:ext cx="5362575" cy="468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4637088" y="6338888"/>
            <a:ext cx="3490912" cy="2889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Le bachelier s’inscrit dans l’établissement d’accueil</a:t>
            </a:r>
          </a:p>
        </p:txBody>
      </p:sp>
      <p:sp>
        <p:nvSpPr>
          <p:cNvPr id="35" name="Double flèche horizontale 34"/>
          <p:cNvSpPr/>
          <p:nvPr/>
        </p:nvSpPr>
        <p:spPr>
          <a:xfrm>
            <a:off x="4603750" y="1719263"/>
            <a:ext cx="3598863" cy="80962"/>
          </a:xfrm>
          <a:prstGeom prst="leftRightArrow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0688" name="ZoneTexte 35"/>
          <p:cNvSpPr txBox="1">
            <a:spLocks noChangeArrowheads="1"/>
          </p:cNvSpPr>
          <p:nvPr/>
        </p:nvSpPr>
        <p:spPr bwMode="auto">
          <a:xfrm>
            <a:off x="4926013" y="1487488"/>
            <a:ext cx="2989262" cy="250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Inscription administrative dans le supérieur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3346450" y="5300663"/>
            <a:ext cx="1223963" cy="100806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2633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Les CAES*  proposent des formations aux futurs étudiants refusés pour tous leurs vœux  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4605338" y="5291138"/>
            <a:ext cx="2339975" cy="100806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Les  CAES* proposent des formations à tous les bacheliers qui n’ont aucune proposition d’admission</a:t>
            </a:r>
          </a:p>
        </p:txBody>
      </p:sp>
      <p:sp>
        <p:nvSpPr>
          <p:cNvPr id="70691" name="ZoneTexte 3"/>
          <p:cNvSpPr txBox="1">
            <a:spLocks noChangeArrowheads="1"/>
          </p:cNvSpPr>
          <p:nvPr/>
        </p:nvSpPr>
        <p:spPr bwMode="auto">
          <a:xfrm>
            <a:off x="-9525" y="5524500"/>
            <a:ext cx="3132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>
                <a:solidFill>
                  <a:srgbClr val="26338B"/>
                </a:solidFill>
              </a:rPr>
              <a:t>*CAES : commission d’accès à l’enseignement supérieur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088" y="0"/>
            <a:ext cx="7880350" cy="1287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Calendrier de terminale 2017-2018</a:t>
            </a:r>
            <a:endParaRPr lang="fr-FR" b="1" dirty="0">
              <a:solidFill>
                <a:srgbClr val="00B050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979488" y="2544763"/>
            <a:ext cx="30162" cy="34559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2105025" y="2538413"/>
            <a:ext cx="30163" cy="34559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3230563" y="2546350"/>
            <a:ext cx="30162" cy="34559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4356100" y="2538413"/>
            <a:ext cx="30163" cy="34559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6013450" y="2544763"/>
            <a:ext cx="28575" cy="34559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6732588" y="2538413"/>
            <a:ext cx="30162" cy="34559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7439025" y="2540000"/>
            <a:ext cx="30163" cy="34559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à coins arrondis 35"/>
          <p:cNvSpPr/>
          <p:nvPr/>
        </p:nvSpPr>
        <p:spPr>
          <a:xfrm>
            <a:off x="350838" y="2743200"/>
            <a:ext cx="1201737" cy="647700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1</a:t>
            </a:r>
            <a:r>
              <a:rPr lang="fr-FR" sz="1100" b="1" baseline="30000" dirty="0">
                <a:solidFill>
                  <a:srgbClr val="26338B"/>
                </a:solidFill>
              </a:rPr>
              <a:t>ère</a:t>
            </a:r>
            <a:r>
              <a:rPr lang="fr-FR" sz="1100" b="1" dirty="0">
                <a:solidFill>
                  <a:srgbClr val="26338B"/>
                </a:solidFill>
              </a:rPr>
              <a:t> semaine de l’orientation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3217863" y="2749550"/>
            <a:ext cx="1223962" cy="647700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2</a:t>
            </a:r>
            <a:r>
              <a:rPr lang="fr-FR" sz="1100" b="1" baseline="30000" dirty="0">
                <a:solidFill>
                  <a:srgbClr val="26338B"/>
                </a:solidFill>
              </a:rPr>
              <a:t>ème</a:t>
            </a:r>
            <a:r>
              <a:rPr lang="fr-FR" sz="1100" b="1" dirty="0">
                <a:solidFill>
                  <a:srgbClr val="26338B"/>
                </a:solidFill>
              </a:rPr>
              <a:t> semaine de l’orientation et Journées Portes Ouvertes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357188" y="2471738"/>
            <a:ext cx="4643437" cy="215900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Informations  sur : www.terminales2017-2018.fr</a:t>
            </a:r>
          </a:p>
        </p:txBody>
      </p:sp>
      <p:sp>
        <p:nvSpPr>
          <p:cNvPr id="49" name="Rectangle à coins arrondis 48"/>
          <p:cNvSpPr/>
          <p:nvPr/>
        </p:nvSpPr>
        <p:spPr>
          <a:xfrm>
            <a:off x="363538" y="2200275"/>
            <a:ext cx="7667625" cy="215900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Echanges avec le professeur principal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299325" y="1044575"/>
            <a:ext cx="1798638" cy="153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63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FE6AFE-524E-4898-9697-C7035806CBE6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63" name="Rectangle à coins arrondis 62"/>
          <p:cNvSpPr/>
          <p:nvPr/>
        </p:nvSpPr>
        <p:spPr>
          <a:xfrm>
            <a:off x="1003300" y="3448050"/>
            <a:ext cx="1368425" cy="503238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Intentions d’orientation : Fiche dialogue</a:t>
            </a:r>
          </a:p>
        </p:txBody>
      </p:sp>
      <p:sp>
        <p:nvSpPr>
          <p:cNvPr id="64" name="Rectangle à coins arrondis 63"/>
          <p:cNvSpPr/>
          <p:nvPr/>
        </p:nvSpPr>
        <p:spPr>
          <a:xfrm>
            <a:off x="1009650" y="4040188"/>
            <a:ext cx="1368425" cy="50323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633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1</a:t>
            </a:r>
            <a:r>
              <a:rPr lang="fr-FR" sz="1100" b="1" baseline="30000" dirty="0">
                <a:solidFill>
                  <a:srgbClr val="26338B"/>
                </a:solidFill>
              </a:rPr>
              <a:t>er</a:t>
            </a:r>
            <a:r>
              <a:rPr lang="fr-FR" sz="1100" b="1" dirty="0">
                <a:solidFill>
                  <a:srgbClr val="26338B"/>
                </a:solidFill>
              </a:rPr>
              <a:t> conseil de classe : recommandations</a:t>
            </a:r>
          </a:p>
        </p:txBody>
      </p:sp>
      <p:sp>
        <p:nvSpPr>
          <p:cNvPr id="65" name="Flèche courbée vers la droite 64"/>
          <p:cNvSpPr/>
          <p:nvPr/>
        </p:nvSpPr>
        <p:spPr>
          <a:xfrm>
            <a:off x="784225" y="3698875"/>
            <a:ext cx="219075" cy="592138"/>
          </a:xfrm>
          <a:prstGeom prst="curvedRightArrow">
            <a:avLst/>
          </a:prstGeom>
          <a:solidFill>
            <a:srgbClr val="2633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6" name="Rectangle à coins arrondis 65"/>
          <p:cNvSpPr/>
          <p:nvPr/>
        </p:nvSpPr>
        <p:spPr>
          <a:xfrm>
            <a:off x="3098800" y="4352925"/>
            <a:ext cx="2016125" cy="503238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Consolidation du projet sur parcoursup.fr : attendus et indicateurs par formation</a:t>
            </a:r>
          </a:p>
        </p:txBody>
      </p:sp>
      <p:sp>
        <p:nvSpPr>
          <p:cNvPr id="67" name="Rectangle à coins arrondis 66"/>
          <p:cNvSpPr/>
          <p:nvPr/>
        </p:nvSpPr>
        <p:spPr>
          <a:xfrm>
            <a:off x="3084513" y="4886325"/>
            <a:ext cx="2952750" cy="504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Saisie des vœux (jusqu’au 13/03)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puis confirmation sur parcoursup.fr</a:t>
            </a:r>
          </a:p>
        </p:txBody>
      </p:sp>
      <p:pic>
        <p:nvPicPr>
          <p:cNvPr id="26645" name="Picture 3" descr="C:\Users\gdevisy\AppData\Local\Microsoft\Windows\Temporary Internet Files\Content.IE5\YENN4QCB\Free_Blue_St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0175" y="3643313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6" name="ZoneTexte 68"/>
          <p:cNvSpPr txBox="1">
            <a:spLocks noChangeArrowheads="1"/>
          </p:cNvSpPr>
          <p:nvPr/>
        </p:nvSpPr>
        <p:spPr bwMode="auto">
          <a:xfrm>
            <a:off x="2743200" y="3597275"/>
            <a:ext cx="41100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100" b="1">
                <a:solidFill>
                  <a:srgbClr val="26338B"/>
                </a:solidFill>
              </a:rPr>
              <a:t>15/01 : ouverture nouvelle plateforme d’admission parcoursup.fr</a:t>
            </a:r>
          </a:p>
        </p:txBody>
      </p:sp>
      <p:sp>
        <p:nvSpPr>
          <p:cNvPr id="70" name="Virage 69"/>
          <p:cNvSpPr/>
          <p:nvPr/>
        </p:nvSpPr>
        <p:spPr>
          <a:xfrm rot="5400000">
            <a:off x="5970587" y="5154613"/>
            <a:ext cx="360363" cy="179388"/>
          </a:xfrm>
          <a:prstGeom prst="bentArrow">
            <a:avLst/>
          </a:prstGeom>
          <a:solidFill>
            <a:srgbClr val="2633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pic>
        <p:nvPicPr>
          <p:cNvPr id="26648" name="Picture 3" descr="C:\Users\gdevisy\AppData\Local\Microsoft\Windows\Temporary Internet Files\Content.IE5\YENN4QCB\Free_Blue_St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6463" y="5060950"/>
            <a:ext cx="15398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9" name="ZoneTexte 71"/>
          <p:cNvSpPr txBox="1">
            <a:spLocks noChangeArrowheads="1"/>
          </p:cNvSpPr>
          <p:nvPr/>
        </p:nvSpPr>
        <p:spPr bwMode="auto">
          <a:xfrm>
            <a:off x="7358063" y="4995863"/>
            <a:ext cx="15176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100" b="1">
                <a:solidFill>
                  <a:srgbClr val="26338B"/>
                </a:solidFill>
              </a:rPr>
              <a:t>A partir du 22 mai</a:t>
            </a:r>
          </a:p>
        </p:txBody>
      </p:sp>
      <p:pic>
        <p:nvPicPr>
          <p:cNvPr id="26650" name="Picture 3" descr="C:\Users\gdevisy\AppData\Local\Microsoft\Windows\Temporary Internet Files\Content.IE5\YENN4QCB\Free_Blue_St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868738"/>
            <a:ext cx="1539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ZoneTexte 73"/>
          <p:cNvSpPr txBox="1">
            <a:spLocks noChangeArrowheads="1"/>
          </p:cNvSpPr>
          <p:nvPr/>
        </p:nvSpPr>
        <p:spPr bwMode="auto">
          <a:xfrm>
            <a:off x="3143250" y="3821113"/>
            <a:ext cx="162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100" b="1">
                <a:solidFill>
                  <a:srgbClr val="26338B"/>
                </a:solidFill>
              </a:rPr>
              <a:t>22 janvier : </a:t>
            </a:r>
          </a:p>
          <a:p>
            <a:pPr eaLnBrk="1" hangingPunct="1"/>
            <a:r>
              <a:rPr lang="fr-FR" altLang="fr-FR" sz="1100" b="1">
                <a:solidFill>
                  <a:srgbClr val="26338B"/>
                </a:solidFill>
              </a:rPr>
              <a:t>début saisie vœux </a:t>
            </a:r>
          </a:p>
        </p:txBody>
      </p:sp>
      <p:pic>
        <p:nvPicPr>
          <p:cNvPr id="26652" name="Picture 3" descr="C:\Users\gdevisy\AppData\Local\Microsoft\Windows\Temporary Internet Files\Content.IE5\YENN4QCB\Free_Blue_St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4913" y="3873500"/>
            <a:ext cx="15398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3" name="ZoneTexte 75"/>
          <p:cNvSpPr txBox="1">
            <a:spLocks noChangeArrowheads="1"/>
          </p:cNvSpPr>
          <p:nvPr/>
        </p:nvSpPr>
        <p:spPr bwMode="auto">
          <a:xfrm>
            <a:off x="5081588" y="3827463"/>
            <a:ext cx="11953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100" b="1">
                <a:solidFill>
                  <a:srgbClr val="FF0000"/>
                </a:solidFill>
              </a:rPr>
              <a:t>13 mars : </a:t>
            </a:r>
          </a:p>
          <a:p>
            <a:pPr eaLnBrk="1" hangingPunct="1"/>
            <a:r>
              <a:rPr lang="fr-FR" altLang="fr-FR" sz="1100" b="1">
                <a:solidFill>
                  <a:srgbClr val="FF0000"/>
                </a:solidFill>
              </a:rPr>
              <a:t>fin saisie vœux </a:t>
            </a:r>
          </a:p>
        </p:txBody>
      </p:sp>
      <p:sp>
        <p:nvSpPr>
          <p:cNvPr id="77" name="Double flèche horizontale 76"/>
          <p:cNvSpPr/>
          <p:nvPr/>
        </p:nvSpPr>
        <p:spPr>
          <a:xfrm>
            <a:off x="3089275" y="4216400"/>
            <a:ext cx="2952750" cy="107950"/>
          </a:xfrm>
          <a:prstGeom prst="leftRightArrow">
            <a:avLst/>
          </a:prstGeom>
          <a:solidFill>
            <a:srgbClr val="2633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8" name="Double flèche horizontale 77"/>
          <p:cNvSpPr/>
          <p:nvPr/>
        </p:nvSpPr>
        <p:spPr>
          <a:xfrm>
            <a:off x="7312025" y="5226050"/>
            <a:ext cx="1655763" cy="107950"/>
          </a:xfrm>
          <a:prstGeom prst="leftRightArrow">
            <a:avLst/>
          </a:prstGeom>
          <a:solidFill>
            <a:srgbClr val="2633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26656" name="Picture 3" descr="C:\Users\gdevisy\AppData\Local\Microsoft\Windows\Temporary Internet Files\Content.IE5\YENN4QCB\Free_Blue_St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9950" y="3884613"/>
            <a:ext cx="152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7" name="ZoneTexte 79"/>
          <p:cNvSpPr txBox="1">
            <a:spLocks noChangeArrowheads="1"/>
          </p:cNvSpPr>
          <p:nvPr/>
        </p:nvSpPr>
        <p:spPr bwMode="auto">
          <a:xfrm>
            <a:off x="6034088" y="3829050"/>
            <a:ext cx="26273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100" b="1">
                <a:solidFill>
                  <a:srgbClr val="26338B"/>
                </a:solidFill>
              </a:rPr>
              <a:t>31 mars : </a:t>
            </a:r>
          </a:p>
          <a:p>
            <a:pPr eaLnBrk="1" hangingPunct="1"/>
            <a:r>
              <a:rPr lang="fr-FR" altLang="fr-FR" sz="1100" b="1">
                <a:solidFill>
                  <a:srgbClr val="26338B"/>
                </a:solidFill>
              </a:rPr>
              <a:t>date limite confirmation vœux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876550" y="6102350"/>
            <a:ext cx="3073400" cy="481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5984875" y="6218238"/>
            <a:ext cx="295275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3" name="Rectangle à coins arrondis 82"/>
          <p:cNvSpPr/>
          <p:nvPr/>
        </p:nvSpPr>
        <p:spPr>
          <a:xfrm>
            <a:off x="6070600" y="5449888"/>
            <a:ext cx="1260475" cy="720725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prstClr val="white"/>
                </a:solidFill>
              </a:rPr>
              <a:t>Examen de chaque vœu dans le supérieur</a:t>
            </a:r>
          </a:p>
        </p:txBody>
      </p:sp>
      <p:sp>
        <p:nvSpPr>
          <p:cNvPr id="84" name="Rectangle à coins arrondis 83"/>
          <p:cNvSpPr/>
          <p:nvPr/>
        </p:nvSpPr>
        <p:spPr>
          <a:xfrm>
            <a:off x="7358063" y="5470525"/>
            <a:ext cx="1655762" cy="6842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Réception- acceptation des propositions par les futurs étudiants puis inscription</a:t>
            </a:r>
          </a:p>
        </p:txBody>
      </p:sp>
      <p:pic>
        <p:nvPicPr>
          <p:cNvPr id="26662" name="Picture 3" descr="C:\Users\gdevisy\AppData\Local\Microsoft\Windows\Temporary Internet Files\Content.IE5\YENN4QCB\Free_Blue_St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138" y="6221413"/>
            <a:ext cx="15398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Rectangle à coins arrondis 85"/>
          <p:cNvSpPr/>
          <p:nvPr/>
        </p:nvSpPr>
        <p:spPr>
          <a:xfrm>
            <a:off x="5178425" y="5422900"/>
            <a:ext cx="846138" cy="90011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633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2</a:t>
            </a:r>
            <a:r>
              <a:rPr lang="fr-FR" sz="1100" b="1" baseline="30000" dirty="0">
                <a:solidFill>
                  <a:srgbClr val="26338B"/>
                </a:solidFill>
              </a:rPr>
              <a:t>ème</a:t>
            </a:r>
            <a:r>
              <a:rPr lang="fr-FR" sz="1100" b="1" dirty="0">
                <a:solidFill>
                  <a:srgbClr val="26338B"/>
                </a:solidFill>
              </a:rPr>
              <a:t> conseil de classe : fiches Avenir</a:t>
            </a:r>
          </a:p>
        </p:txBody>
      </p:sp>
      <p:sp>
        <p:nvSpPr>
          <p:cNvPr id="87" name="Pentagone 86"/>
          <p:cNvSpPr>
            <a:spLocks/>
          </p:cNvSpPr>
          <p:nvPr/>
        </p:nvSpPr>
        <p:spPr>
          <a:xfrm>
            <a:off x="130175" y="1852613"/>
            <a:ext cx="1022350" cy="304800"/>
          </a:xfrm>
          <a:prstGeom prst="homePlate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solidFill>
                  <a:prstClr val="white"/>
                </a:solidFill>
              </a:rPr>
              <a:t>nov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88" name="Chevron 87"/>
          <p:cNvSpPr>
            <a:spLocks/>
          </p:cNvSpPr>
          <p:nvPr/>
        </p:nvSpPr>
        <p:spPr>
          <a:xfrm>
            <a:off x="1038225" y="1844675"/>
            <a:ext cx="1228725" cy="304800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solidFill>
                  <a:prstClr val="white"/>
                </a:solidFill>
              </a:rPr>
              <a:t>déc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89" name="Chevron 88"/>
          <p:cNvSpPr>
            <a:spLocks/>
          </p:cNvSpPr>
          <p:nvPr/>
        </p:nvSpPr>
        <p:spPr>
          <a:xfrm>
            <a:off x="2162175" y="1844675"/>
            <a:ext cx="1228725" cy="304800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</a:rPr>
              <a:t>jan</a:t>
            </a:r>
          </a:p>
        </p:txBody>
      </p:sp>
      <p:sp>
        <p:nvSpPr>
          <p:cNvPr id="90" name="Chevron 89"/>
          <p:cNvSpPr>
            <a:spLocks/>
          </p:cNvSpPr>
          <p:nvPr/>
        </p:nvSpPr>
        <p:spPr>
          <a:xfrm>
            <a:off x="3286125" y="1844675"/>
            <a:ext cx="1228725" cy="304800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solidFill>
                  <a:prstClr val="white"/>
                </a:solidFill>
              </a:rPr>
              <a:t>fév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91" name="Chevron 90"/>
          <p:cNvSpPr>
            <a:spLocks/>
          </p:cNvSpPr>
          <p:nvPr/>
        </p:nvSpPr>
        <p:spPr>
          <a:xfrm>
            <a:off x="4410075" y="1844675"/>
            <a:ext cx="1709738" cy="304800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</a:rPr>
              <a:t>mars</a:t>
            </a:r>
          </a:p>
        </p:txBody>
      </p:sp>
      <p:sp>
        <p:nvSpPr>
          <p:cNvPr id="92" name="Chevron 91"/>
          <p:cNvSpPr>
            <a:spLocks/>
          </p:cNvSpPr>
          <p:nvPr/>
        </p:nvSpPr>
        <p:spPr>
          <a:xfrm>
            <a:off x="6011863" y="1844675"/>
            <a:ext cx="828675" cy="304800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</a:rPr>
              <a:t>avril</a:t>
            </a:r>
          </a:p>
        </p:txBody>
      </p:sp>
      <p:sp>
        <p:nvSpPr>
          <p:cNvPr id="93" name="Chevron 92"/>
          <p:cNvSpPr>
            <a:spLocks/>
          </p:cNvSpPr>
          <p:nvPr/>
        </p:nvSpPr>
        <p:spPr>
          <a:xfrm>
            <a:off x="6727825" y="1844675"/>
            <a:ext cx="828675" cy="304800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</a:rPr>
              <a:t>mai</a:t>
            </a:r>
          </a:p>
        </p:txBody>
      </p:sp>
      <p:sp>
        <p:nvSpPr>
          <p:cNvPr id="94" name="Chevron 93"/>
          <p:cNvSpPr>
            <a:spLocks/>
          </p:cNvSpPr>
          <p:nvPr/>
        </p:nvSpPr>
        <p:spPr>
          <a:xfrm>
            <a:off x="7445375" y="1844675"/>
            <a:ext cx="1619250" cy="304800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</a:rPr>
              <a:t>juin - sept</a:t>
            </a:r>
          </a:p>
        </p:txBody>
      </p:sp>
      <p:sp>
        <p:nvSpPr>
          <p:cNvPr id="26672" name="ZoneTexte 94"/>
          <p:cNvSpPr txBox="1">
            <a:spLocks noChangeArrowheads="1"/>
          </p:cNvSpPr>
          <p:nvPr/>
        </p:nvSpPr>
        <p:spPr bwMode="auto">
          <a:xfrm>
            <a:off x="704850" y="1266825"/>
            <a:ext cx="2171700" cy="460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Elaboration du projet d’orientation</a:t>
            </a:r>
          </a:p>
        </p:txBody>
      </p:sp>
      <p:sp>
        <p:nvSpPr>
          <p:cNvPr id="96" name="Double flèche horizontale 95"/>
          <p:cNvSpPr/>
          <p:nvPr/>
        </p:nvSpPr>
        <p:spPr>
          <a:xfrm>
            <a:off x="473075" y="1663700"/>
            <a:ext cx="2159000" cy="80963"/>
          </a:xfrm>
          <a:prstGeom prst="leftRightArrow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7" name="Double flèche horizontale 96"/>
          <p:cNvSpPr/>
          <p:nvPr/>
        </p:nvSpPr>
        <p:spPr>
          <a:xfrm>
            <a:off x="2652713" y="1663700"/>
            <a:ext cx="2519362" cy="80963"/>
          </a:xfrm>
          <a:prstGeom prst="leftRightArrow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6675" name="ZoneTexte 97"/>
          <p:cNvSpPr txBox="1">
            <a:spLocks noChangeArrowheads="1"/>
          </p:cNvSpPr>
          <p:nvPr/>
        </p:nvSpPr>
        <p:spPr bwMode="auto">
          <a:xfrm>
            <a:off x="2679700" y="1266825"/>
            <a:ext cx="2171700" cy="460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Consolidation du projet et saisie des vœux </a:t>
            </a:r>
          </a:p>
        </p:txBody>
      </p:sp>
      <p:sp>
        <p:nvSpPr>
          <p:cNvPr id="99" name="Double flèche horizontale 98"/>
          <p:cNvSpPr/>
          <p:nvPr/>
        </p:nvSpPr>
        <p:spPr>
          <a:xfrm>
            <a:off x="5183188" y="1663700"/>
            <a:ext cx="828675" cy="80963"/>
          </a:xfrm>
          <a:prstGeom prst="leftRightArrow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6677" name="ZoneTexte 99"/>
          <p:cNvSpPr txBox="1">
            <a:spLocks noChangeArrowheads="1"/>
          </p:cNvSpPr>
          <p:nvPr/>
        </p:nvSpPr>
        <p:spPr bwMode="auto">
          <a:xfrm>
            <a:off x="5127625" y="1266825"/>
            <a:ext cx="1252538" cy="460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Confirmation vœux </a:t>
            </a:r>
          </a:p>
        </p:txBody>
      </p:sp>
      <p:sp>
        <p:nvSpPr>
          <p:cNvPr id="101" name="Double flèche horizontale 100"/>
          <p:cNvSpPr/>
          <p:nvPr/>
        </p:nvSpPr>
        <p:spPr>
          <a:xfrm>
            <a:off x="6032500" y="1670050"/>
            <a:ext cx="1331913" cy="82550"/>
          </a:xfrm>
          <a:prstGeom prst="leftRightArrow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6679" name="ZoneTexte 101"/>
          <p:cNvSpPr txBox="1">
            <a:spLocks noChangeArrowheads="1"/>
          </p:cNvSpPr>
          <p:nvPr/>
        </p:nvSpPr>
        <p:spPr bwMode="auto">
          <a:xfrm>
            <a:off x="6038850" y="1441450"/>
            <a:ext cx="2171700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Examen des vœux </a:t>
            </a:r>
          </a:p>
        </p:txBody>
      </p:sp>
      <p:sp>
        <p:nvSpPr>
          <p:cNvPr id="103" name="Double flèche horizontale 102"/>
          <p:cNvSpPr/>
          <p:nvPr/>
        </p:nvSpPr>
        <p:spPr>
          <a:xfrm>
            <a:off x="7372350" y="1668463"/>
            <a:ext cx="1547813" cy="82550"/>
          </a:xfrm>
          <a:prstGeom prst="leftRightArrow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6681" name="ZoneTexte 103"/>
          <p:cNvSpPr txBox="1">
            <a:spLocks noChangeArrowheads="1"/>
          </p:cNvSpPr>
          <p:nvPr/>
        </p:nvSpPr>
        <p:spPr bwMode="auto">
          <a:xfrm>
            <a:off x="7418388" y="706438"/>
            <a:ext cx="1836737" cy="1016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-Réception - acceptation des propositions</a:t>
            </a:r>
          </a:p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-Phase complémentaire</a:t>
            </a:r>
          </a:p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-Inscription administrative</a:t>
            </a:r>
          </a:p>
        </p:txBody>
      </p:sp>
      <p:sp>
        <p:nvSpPr>
          <p:cNvPr id="26682" name="ZoneTexte 104"/>
          <p:cNvSpPr txBox="1">
            <a:spLocks noChangeArrowheads="1"/>
          </p:cNvSpPr>
          <p:nvPr/>
        </p:nvSpPr>
        <p:spPr bwMode="auto">
          <a:xfrm>
            <a:off x="7797800" y="6175375"/>
            <a:ext cx="14033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100" b="1">
                <a:solidFill>
                  <a:srgbClr val="26338B"/>
                </a:solidFill>
              </a:rPr>
              <a:t>Baccalauréat </a:t>
            </a:r>
            <a:r>
              <a:rPr lang="fr-FR" altLang="fr-FR" sz="1100" b="1">
                <a:solidFill>
                  <a:srgbClr val="FF0000"/>
                </a:solidFill>
              </a:rPr>
              <a:t> </a:t>
            </a:r>
            <a:r>
              <a:rPr lang="fr-FR" altLang="fr-FR" sz="1100" b="1">
                <a:solidFill>
                  <a:srgbClr val="26338B"/>
                </a:solidFill>
              </a:rPr>
              <a:t>(écrit)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00B050"/>
                </a:solidFill>
              </a:rPr>
              <a:t>Etape 3 - Mai : l’essentiel sur la phase de réception et </a:t>
            </a:r>
            <a:r>
              <a:rPr lang="fr-FR" sz="2800" b="1" dirty="0">
                <a:solidFill>
                  <a:srgbClr val="00B050"/>
                </a:solidFill>
              </a:rPr>
              <a:t>d</a:t>
            </a:r>
            <a:r>
              <a:rPr lang="fr-FR" sz="2800" b="1" dirty="0" smtClean="0">
                <a:solidFill>
                  <a:srgbClr val="00B050"/>
                </a:solidFill>
              </a:rPr>
              <a:t>’acceptation des propositions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727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CA4788-3755-44B6-B41A-F14A7FDAC670}" type="slidenum">
              <a:rPr lang="fr-FR" altLang="fr-FR"/>
              <a:pPr/>
              <a:t>20</a:t>
            </a:fld>
            <a:endParaRPr lang="fr-FR" altLang="fr-FR"/>
          </a:p>
        </p:txBody>
      </p:sp>
      <p:pic>
        <p:nvPicPr>
          <p:cNvPr id="72708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0" y="1209675"/>
            <a:ext cx="60118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Les propositions des établissements d’enseignement supérieur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7373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309C98-04D5-40F1-B43C-2B85D0E2276D}" type="slidenum">
              <a:rPr lang="fr-FR" altLang="fr-FR">
                <a:solidFill>
                  <a:srgbClr val="FFFFFF"/>
                </a:solidFill>
              </a:rPr>
              <a:pPr/>
              <a:t>21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40980" y="1449507"/>
            <a:ext cx="8521865" cy="50519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marL="0" lvl="2">
              <a:buSzPct val="100000"/>
              <a:defRPr/>
            </a:pPr>
            <a:endParaRPr lang="fr-FR" sz="2000" b="1" dirty="0" smtClean="0"/>
          </a:p>
          <a:p>
            <a:pPr marL="177800" lvl="2" indent="-177800">
              <a:buSzPct val="100000"/>
              <a:buFont typeface="Arial"/>
              <a:buBlip>
                <a:blip r:embed="rId3"/>
              </a:buBlip>
              <a:defRPr/>
            </a:pPr>
            <a:r>
              <a:rPr lang="fr-FR" sz="2000" b="1" dirty="0"/>
              <a:t> </a:t>
            </a:r>
            <a:r>
              <a:rPr lang="fr-FR" sz="2000" b="1" dirty="0" smtClean="0"/>
              <a:t>Le lycéen </a:t>
            </a:r>
            <a:r>
              <a:rPr lang="fr-FR" sz="2000" b="1" dirty="0" smtClean="0">
                <a:solidFill>
                  <a:srgbClr val="FF0000"/>
                </a:solidFill>
              </a:rPr>
              <a:t>prend connaissance des décisions </a:t>
            </a:r>
            <a:r>
              <a:rPr lang="fr-FR" sz="2000" b="1" dirty="0" smtClean="0"/>
              <a:t>des établissements pour chaque vœu et </a:t>
            </a:r>
            <a:r>
              <a:rPr lang="fr-FR" sz="2000" b="1" dirty="0" smtClean="0">
                <a:solidFill>
                  <a:srgbClr val="FF0000"/>
                </a:solidFill>
              </a:rPr>
              <a:t>reçoit des propositions </a:t>
            </a:r>
            <a:endParaRPr lang="fr-FR" sz="2000" b="1" strike="sngStrike" dirty="0">
              <a:solidFill>
                <a:srgbClr val="FF0000"/>
              </a:solidFill>
            </a:endParaRPr>
          </a:p>
          <a:p>
            <a:pPr marL="457200" lvl="1" indent="0">
              <a:buFont typeface="Arial-ItalicMT" charset="0"/>
              <a:buNone/>
              <a:defRPr/>
            </a:pPr>
            <a:endParaRPr lang="fr-FR" sz="1600" b="1" dirty="0" smtClean="0">
              <a:solidFill>
                <a:srgbClr val="51BAAA"/>
              </a:solidFill>
            </a:endParaRPr>
          </a:p>
          <a:p>
            <a:pPr lvl="1">
              <a:defRPr/>
            </a:pPr>
            <a:r>
              <a:rPr lang="fr-FR" sz="1600" b="1" dirty="0" smtClean="0"/>
              <a:t>quand une proposition arrive, </a:t>
            </a:r>
            <a:r>
              <a:rPr lang="fr-FR" sz="1600" b="1" dirty="0" smtClean="0">
                <a:solidFill>
                  <a:srgbClr val="FF0000"/>
                </a:solidFill>
              </a:rPr>
              <a:t>une alerte est envoyée </a:t>
            </a:r>
            <a:r>
              <a:rPr lang="fr-FR" sz="1600" dirty="0" smtClean="0"/>
              <a:t>:</a:t>
            </a:r>
          </a:p>
          <a:p>
            <a:pPr marL="804863" lvl="2" indent="-177800">
              <a:lnSpc>
                <a:spcPct val="12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s</a:t>
            </a:r>
            <a:r>
              <a:rPr lang="fr-FR" sz="1600" dirty="0" smtClean="0"/>
              <a:t>ur son portable par SMS et via l’application </a:t>
            </a:r>
            <a:r>
              <a:rPr lang="fr-FR" sz="1600" dirty="0" err="1" smtClean="0"/>
              <a:t>Parcoursup</a:t>
            </a:r>
            <a:r>
              <a:rPr lang="fr-FR" sz="1600" dirty="0" smtClean="0"/>
              <a:t> préalablement téléchargée</a:t>
            </a:r>
          </a:p>
          <a:p>
            <a:pPr marL="804863" lvl="2" indent="-177800">
              <a:lnSpc>
                <a:spcPct val="12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d</a:t>
            </a:r>
            <a:r>
              <a:rPr lang="fr-FR" sz="1600" dirty="0" smtClean="0"/>
              <a:t>ans sa messagerie personnelle (rappel : une adresse mail valide et régulièrement consultée est demandée au moment de l’inscription sur la plateforme </a:t>
            </a:r>
            <a:r>
              <a:rPr lang="fr-FR" sz="1600" dirty="0" err="1" smtClean="0"/>
              <a:t>Parcoursup</a:t>
            </a:r>
            <a:r>
              <a:rPr lang="fr-FR" sz="1600" dirty="0" smtClean="0"/>
              <a:t>)</a:t>
            </a:r>
          </a:p>
          <a:p>
            <a:pPr marL="804863" lvl="2" indent="-177800">
              <a:lnSpc>
                <a:spcPct val="120000"/>
              </a:lnSpc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d</a:t>
            </a:r>
            <a:r>
              <a:rPr lang="fr-FR" sz="1600" dirty="0" smtClean="0"/>
              <a:t>ans la messagerie intégrée à </a:t>
            </a:r>
            <a:r>
              <a:rPr lang="fr-FR" sz="1600" dirty="0" err="1" smtClean="0"/>
              <a:t>Parcoursup</a:t>
            </a:r>
            <a:endParaRPr lang="fr-FR" sz="1600" dirty="0" smtClean="0"/>
          </a:p>
          <a:p>
            <a:pPr lvl="2">
              <a:lnSpc>
                <a:spcPct val="120000"/>
              </a:lnSpc>
              <a:buClr>
                <a:srgbClr val="F28E65"/>
              </a:buClr>
              <a:defRPr/>
            </a:pPr>
            <a:r>
              <a:rPr lang="fr-FR" sz="1600" b="1" dirty="0" smtClean="0"/>
              <a:t>Les parents et les professeurs principaux sont systématiquement prévenus</a:t>
            </a:r>
          </a:p>
          <a:p>
            <a:pPr marL="804863" lvl="2" indent="-177800">
              <a:lnSpc>
                <a:spcPct val="120000"/>
              </a:lnSpc>
              <a:buClr>
                <a:srgbClr val="F28E65"/>
              </a:buClr>
              <a:buFont typeface="Lucida Grande"/>
              <a:buChar char="-"/>
              <a:defRPr/>
            </a:pPr>
            <a:endParaRPr lang="fr-FR" dirty="0"/>
          </a:p>
          <a:p>
            <a:pPr lvl="1">
              <a:defRPr/>
            </a:pPr>
            <a:r>
              <a:rPr lang="fr-FR" sz="1600" b="1" dirty="0"/>
              <a:t>interruption des propositions pendant les épreuves écrites du </a:t>
            </a:r>
            <a:r>
              <a:rPr lang="fr-FR" sz="1600" b="1" dirty="0" smtClean="0"/>
              <a:t>baccalauréat puis </a:t>
            </a:r>
            <a:r>
              <a:rPr lang="fr-FR" sz="1600" b="1" dirty="0"/>
              <a:t>reprise</a:t>
            </a:r>
          </a:p>
          <a:p>
            <a:pPr marL="804863" lvl="2" indent="-177800">
              <a:lnSpc>
                <a:spcPct val="120000"/>
              </a:lnSpc>
              <a:buClr>
                <a:srgbClr val="F28E65"/>
              </a:buClr>
              <a:buFont typeface="Lucida Grande"/>
              <a:buChar char="-"/>
              <a:defRPr/>
            </a:pPr>
            <a:endParaRPr lang="fr-FR" dirty="0"/>
          </a:p>
        </p:txBody>
      </p:sp>
      <p:sp>
        <p:nvSpPr>
          <p:cNvPr id="7" name="Ellipse 6"/>
          <p:cNvSpPr/>
          <p:nvPr/>
        </p:nvSpPr>
        <p:spPr>
          <a:xfrm rot="606903">
            <a:off x="7140575" y="492125"/>
            <a:ext cx="1871663" cy="93662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white"/>
                </a:solidFill>
              </a:rPr>
              <a:t>Consultation des propositions à partir du 22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Comment lire Les réponses </a:t>
            </a:r>
            <a:r>
              <a:rPr lang="fr-FR" b="1" dirty="0">
                <a:solidFill>
                  <a:srgbClr val="00B050"/>
                </a:solidFill>
              </a:rPr>
              <a:t>des établissements d’enseignement supérieur </a:t>
            </a:r>
          </a:p>
        </p:txBody>
      </p:sp>
      <p:sp>
        <p:nvSpPr>
          <p:cNvPr id="7577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DA31F3-9410-4158-9BD6-981F588CB6A4}" type="slidenum">
              <a:rPr lang="fr-FR" altLang="fr-FR">
                <a:solidFill>
                  <a:srgbClr val="FFFFFF"/>
                </a:solidFill>
              </a:rPr>
              <a:pPr/>
              <a:t>22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82563" y="1035050"/>
            <a:ext cx="8932862" cy="755650"/>
          </a:xfrm>
        </p:spPr>
        <p:txBody>
          <a:bodyPr rtlCol="0">
            <a:normAutofit lnSpcReduction="10000"/>
          </a:bodyPr>
          <a:lstStyle/>
          <a:p>
            <a:pPr marL="0" indent="0">
              <a:buFontTx/>
              <a:buNone/>
              <a:defRPr/>
            </a:pPr>
            <a:endParaRPr lang="fr-FR" b="1" dirty="0"/>
          </a:p>
          <a:p>
            <a:pPr>
              <a:defRPr/>
            </a:pPr>
            <a:r>
              <a:rPr lang="fr-FR" b="1" dirty="0" smtClean="0"/>
              <a:t> Pour une formation sélective (CPGE, BTS, DUT, écoles…)</a:t>
            </a:r>
          </a:p>
          <a:p>
            <a:pPr lvl="1">
              <a:defRPr/>
            </a:pP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541463" y="2166938"/>
            <a:ext cx="2657475" cy="325437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OUI (proposition d’admission)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547813" y="2682875"/>
            <a:ext cx="2657475" cy="323850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En attente d’une place</a:t>
            </a:r>
          </a:p>
        </p:txBody>
      </p:sp>
      <p:sp>
        <p:nvSpPr>
          <p:cNvPr id="75783" name="ZoneTexte 13"/>
          <p:cNvSpPr txBox="1">
            <a:spLocks noChangeArrowheads="1"/>
          </p:cNvSpPr>
          <p:nvPr/>
        </p:nvSpPr>
        <p:spPr bwMode="auto">
          <a:xfrm>
            <a:off x="2681288" y="2432050"/>
            <a:ext cx="70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400" b="1">
                <a:solidFill>
                  <a:srgbClr val="26338B"/>
                </a:solidFill>
              </a:rPr>
              <a:t>ou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4325938" y="2238375"/>
            <a:ext cx="6715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5110163" y="2208213"/>
            <a:ext cx="2657475" cy="323850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26338B"/>
                </a:solidFill>
              </a:rPr>
              <a:t>Il accepte ou renonce</a:t>
            </a:r>
          </a:p>
        </p:txBody>
      </p:sp>
      <p:sp>
        <p:nvSpPr>
          <p:cNvPr id="29" name="Espace réservé du texte 5"/>
          <p:cNvSpPr txBox="1">
            <a:spLocks/>
          </p:cNvSpPr>
          <p:nvPr/>
        </p:nvSpPr>
        <p:spPr>
          <a:xfrm>
            <a:off x="182563" y="3343275"/>
            <a:ext cx="8932862" cy="6842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0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 sz="11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F28E65"/>
              </a:buClr>
              <a:defRPr/>
            </a:pPr>
            <a:endParaRPr lang="fr-FR" dirty="0" smtClean="0"/>
          </a:p>
          <a:p>
            <a:pPr>
              <a:defRPr/>
            </a:pPr>
            <a:r>
              <a:rPr lang="fr-FR" b="1" dirty="0" smtClean="0"/>
              <a:t> </a:t>
            </a:r>
            <a:r>
              <a:rPr lang="fr-FR" b="1" dirty="0"/>
              <a:t>P</a:t>
            </a:r>
            <a:r>
              <a:rPr lang="fr-FR" b="1" dirty="0" smtClean="0"/>
              <a:t>our une formation non sélective (licence)</a:t>
            </a:r>
          </a:p>
          <a:p>
            <a:pPr lvl="1">
              <a:defRPr/>
            </a:pPr>
            <a:endParaRPr lang="fr-FR" dirty="0" smtClean="0"/>
          </a:p>
        </p:txBody>
      </p:sp>
      <p:sp>
        <p:nvSpPr>
          <p:cNvPr id="75787" name="ZoneTexte 30"/>
          <p:cNvSpPr txBox="1">
            <a:spLocks noChangeArrowheads="1"/>
          </p:cNvSpPr>
          <p:nvPr/>
        </p:nvSpPr>
        <p:spPr bwMode="auto">
          <a:xfrm>
            <a:off x="1473200" y="1862138"/>
            <a:ext cx="2808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400" b="1">
                <a:solidFill>
                  <a:srgbClr val="26338B"/>
                </a:solidFill>
              </a:rPr>
              <a:t>Réponse donnée au futur étudiant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004050" y="1035050"/>
            <a:ext cx="1873250" cy="206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 rot="606903">
            <a:off x="7019925" y="1079500"/>
            <a:ext cx="1871663" cy="935038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white"/>
                </a:solidFill>
              </a:rPr>
              <a:t>Consultation des propositions à partir du 22 mai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1547813" y="3187700"/>
            <a:ext cx="2657475" cy="323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26338B"/>
                </a:solidFill>
              </a:rPr>
              <a:t>NON</a:t>
            </a:r>
          </a:p>
        </p:txBody>
      </p:sp>
      <p:sp>
        <p:nvSpPr>
          <p:cNvPr id="75791" name="ZoneTexte 35"/>
          <p:cNvSpPr txBox="1">
            <a:spLocks noChangeArrowheads="1"/>
          </p:cNvSpPr>
          <p:nvPr/>
        </p:nvSpPr>
        <p:spPr bwMode="auto">
          <a:xfrm>
            <a:off x="2681288" y="2936875"/>
            <a:ext cx="70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400" b="1">
                <a:solidFill>
                  <a:srgbClr val="26338B"/>
                </a:solidFill>
              </a:rPr>
              <a:t>ou</a:t>
            </a:r>
          </a:p>
        </p:txBody>
      </p:sp>
      <p:sp>
        <p:nvSpPr>
          <p:cNvPr id="75792" name="ZoneTexte 36"/>
          <p:cNvSpPr txBox="1">
            <a:spLocks noChangeArrowheads="1"/>
          </p:cNvSpPr>
          <p:nvPr/>
        </p:nvSpPr>
        <p:spPr bwMode="auto">
          <a:xfrm>
            <a:off x="5321300" y="1881188"/>
            <a:ext cx="2195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400" b="1">
                <a:solidFill>
                  <a:srgbClr val="26338B"/>
                </a:solidFill>
              </a:rPr>
              <a:t>Réponse du futur étudiant</a:t>
            </a:r>
          </a:p>
        </p:txBody>
      </p:sp>
      <p:sp>
        <p:nvSpPr>
          <p:cNvPr id="38" name="Flèche droite 37"/>
          <p:cNvSpPr/>
          <p:nvPr/>
        </p:nvSpPr>
        <p:spPr>
          <a:xfrm>
            <a:off x="4325938" y="2733675"/>
            <a:ext cx="6715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5110163" y="2693988"/>
            <a:ext cx="2657475" cy="323850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26338B"/>
                </a:solidFill>
              </a:rPr>
              <a:t>Il maintient ou renonce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1550988" y="4329113"/>
            <a:ext cx="2657475" cy="325437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OUI (proposition d’admission)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1557338" y="4845050"/>
            <a:ext cx="2657475" cy="323850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OUI-SI (proposition d’admission)</a:t>
            </a:r>
          </a:p>
        </p:txBody>
      </p:sp>
      <p:sp>
        <p:nvSpPr>
          <p:cNvPr id="75797" name="ZoneTexte 41"/>
          <p:cNvSpPr txBox="1">
            <a:spLocks noChangeArrowheads="1"/>
          </p:cNvSpPr>
          <p:nvPr/>
        </p:nvSpPr>
        <p:spPr bwMode="auto">
          <a:xfrm>
            <a:off x="2690813" y="4594225"/>
            <a:ext cx="70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400" b="1">
                <a:solidFill>
                  <a:srgbClr val="26338B"/>
                </a:solidFill>
              </a:rPr>
              <a:t>ou</a:t>
            </a:r>
          </a:p>
        </p:txBody>
      </p:sp>
      <p:sp>
        <p:nvSpPr>
          <p:cNvPr id="43" name="Flèche droite 42"/>
          <p:cNvSpPr/>
          <p:nvPr/>
        </p:nvSpPr>
        <p:spPr>
          <a:xfrm>
            <a:off x="4335463" y="4400550"/>
            <a:ext cx="6715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5119688" y="4370388"/>
            <a:ext cx="2657475" cy="323850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26338B"/>
                </a:solidFill>
              </a:rPr>
              <a:t>Il accepte ou renonce</a:t>
            </a:r>
          </a:p>
        </p:txBody>
      </p:sp>
      <p:sp>
        <p:nvSpPr>
          <p:cNvPr id="75800" name="ZoneTexte 44"/>
          <p:cNvSpPr txBox="1">
            <a:spLocks noChangeArrowheads="1"/>
          </p:cNvSpPr>
          <p:nvPr/>
        </p:nvSpPr>
        <p:spPr bwMode="auto">
          <a:xfrm>
            <a:off x="1482725" y="4033838"/>
            <a:ext cx="2808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400" b="1">
                <a:solidFill>
                  <a:srgbClr val="26338B"/>
                </a:solidFill>
              </a:rPr>
              <a:t>Réponse donnée au futur étudiant</a:t>
            </a:r>
          </a:p>
        </p:txBody>
      </p:sp>
      <p:sp>
        <p:nvSpPr>
          <p:cNvPr id="46" name="Rectangle à coins arrondis 45"/>
          <p:cNvSpPr/>
          <p:nvPr/>
        </p:nvSpPr>
        <p:spPr>
          <a:xfrm>
            <a:off x="1557338" y="5349875"/>
            <a:ext cx="2657475" cy="323850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En attente d’une place</a:t>
            </a:r>
          </a:p>
        </p:txBody>
      </p:sp>
      <p:sp>
        <p:nvSpPr>
          <p:cNvPr id="75802" name="ZoneTexte 46"/>
          <p:cNvSpPr txBox="1">
            <a:spLocks noChangeArrowheads="1"/>
          </p:cNvSpPr>
          <p:nvPr/>
        </p:nvSpPr>
        <p:spPr bwMode="auto">
          <a:xfrm>
            <a:off x="2690813" y="5099050"/>
            <a:ext cx="70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400" b="1">
                <a:solidFill>
                  <a:srgbClr val="26338B"/>
                </a:solidFill>
              </a:rPr>
              <a:t>ou</a:t>
            </a:r>
          </a:p>
        </p:txBody>
      </p:sp>
      <p:sp>
        <p:nvSpPr>
          <p:cNvPr id="75803" name="ZoneTexte 47"/>
          <p:cNvSpPr txBox="1">
            <a:spLocks noChangeArrowheads="1"/>
          </p:cNvSpPr>
          <p:nvPr/>
        </p:nvSpPr>
        <p:spPr bwMode="auto">
          <a:xfrm>
            <a:off x="5330825" y="4052888"/>
            <a:ext cx="2195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400" b="1">
                <a:solidFill>
                  <a:srgbClr val="26338B"/>
                </a:solidFill>
              </a:rPr>
              <a:t>Réponse du futur étudiant</a:t>
            </a:r>
          </a:p>
        </p:txBody>
      </p:sp>
      <p:sp>
        <p:nvSpPr>
          <p:cNvPr id="49" name="Flèche droite 48"/>
          <p:cNvSpPr/>
          <p:nvPr/>
        </p:nvSpPr>
        <p:spPr>
          <a:xfrm>
            <a:off x="4335463" y="4895850"/>
            <a:ext cx="6715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5119688" y="4865688"/>
            <a:ext cx="2657475" cy="323850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26338B"/>
                </a:solidFill>
              </a:rPr>
              <a:t>Il accepte ou renonce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6075" y="6051550"/>
            <a:ext cx="5362575" cy="663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248650" y="6146800"/>
            <a:ext cx="542925" cy="454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5808" name="Rectangle 29"/>
          <p:cNvSpPr>
            <a:spLocks noChangeArrowheads="1"/>
          </p:cNvSpPr>
          <p:nvPr/>
        </p:nvSpPr>
        <p:spPr bwMode="auto">
          <a:xfrm>
            <a:off x="2474913" y="5911850"/>
            <a:ext cx="55800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7063" lvl="2" eaLnBrk="1" hangingPunct="1">
              <a:buClr>
                <a:srgbClr val="F28E65"/>
              </a:buClr>
            </a:pPr>
            <a:r>
              <a:rPr lang="fr-FR" altLang="fr-FR" sz="1400" b="1" dirty="0">
                <a:solidFill>
                  <a:srgbClr val="26338B"/>
                </a:solidFill>
              </a:rPr>
              <a:t>oui – si : </a:t>
            </a:r>
            <a:r>
              <a:rPr lang="fr-FR" altLang="fr-FR" sz="1400" dirty="0">
                <a:solidFill>
                  <a:srgbClr val="26338B"/>
                </a:solidFill>
              </a:rPr>
              <a:t>le lycéen se voit proposer un </a:t>
            </a:r>
            <a:r>
              <a:rPr lang="fr-FR" altLang="fr-FR" sz="1400" b="1" dirty="0">
                <a:solidFill>
                  <a:srgbClr val="FF0000"/>
                </a:solidFill>
              </a:rPr>
              <a:t>parcours de formation personnalisé</a:t>
            </a:r>
            <a:r>
              <a:rPr lang="fr-FR" altLang="fr-FR" sz="1400" dirty="0">
                <a:solidFill>
                  <a:srgbClr val="F28E65"/>
                </a:solidFill>
              </a:rPr>
              <a:t> </a:t>
            </a:r>
            <a:r>
              <a:rPr lang="fr-FR" altLang="fr-FR" sz="1400" dirty="0">
                <a:solidFill>
                  <a:srgbClr val="26338B"/>
                </a:solidFill>
              </a:rPr>
              <a:t>pour se renforcer dans les compétences attendues et se donner toutes les chances de réussir</a:t>
            </a:r>
          </a:p>
        </p:txBody>
      </p:sp>
      <p:sp>
        <p:nvSpPr>
          <p:cNvPr id="51" name="Flèche droite 50"/>
          <p:cNvSpPr/>
          <p:nvPr/>
        </p:nvSpPr>
        <p:spPr>
          <a:xfrm>
            <a:off x="4325938" y="5400675"/>
            <a:ext cx="6715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5110163" y="5360988"/>
            <a:ext cx="2657475" cy="323850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26338B"/>
                </a:solidFill>
              </a:rPr>
              <a:t>Il maintient ou renonce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0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Comment Répondre aux propositions reçues (1/2)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7680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0D537C-9F87-4A4A-A429-524038B5EAA1}" type="slidenum">
              <a:rPr lang="fr-FR" altLang="fr-FR">
                <a:solidFill>
                  <a:srgbClr val="FFFFFF"/>
                </a:solidFill>
              </a:rPr>
              <a:pPr/>
              <a:t>23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4288" y="1062038"/>
            <a:ext cx="9212262" cy="5267325"/>
          </a:xfrm>
        </p:spPr>
        <p:txBody>
          <a:bodyPr rtlCol="0">
            <a:normAutofit/>
          </a:bodyPr>
          <a:lstStyle/>
          <a:p>
            <a:pPr lvl="1">
              <a:defRPr/>
            </a:pPr>
            <a:endParaRPr lang="fr-FR" dirty="0"/>
          </a:p>
          <a:p>
            <a:pPr>
              <a:defRPr/>
            </a:pPr>
            <a:r>
              <a:rPr lang="fr-FR" b="1" dirty="0" smtClean="0"/>
              <a:t> </a:t>
            </a:r>
            <a:r>
              <a:rPr lang="fr-FR" b="1" dirty="0"/>
              <a:t>Q</a:t>
            </a:r>
            <a:r>
              <a:rPr lang="fr-FR" b="1" dirty="0" smtClean="0"/>
              <a:t>uelles règles pour accepter les propositions (ou y renoncer) ?</a:t>
            </a:r>
          </a:p>
          <a:p>
            <a:pPr lvl="1"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Le </a:t>
            </a:r>
            <a:r>
              <a:rPr lang="fr-FR" sz="2000" b="1" dirty="0">
                <a:solidFill>
                  <a:srgbClr val="FF0000"/>
                </a:solidFill>
              </a:rPr>
              <a:t>délai pour </a:t>
            </a:r>
            <a:r>
              <a:rPr lang="fr-FR" sz="2000" b="1" dirty="0" smtClean="0">
                <a:solidFill>
                  <a:srgbClr val="FF0000"/>
                </a:solidFill>
              </a:rPr>
              <a:t>accepter une proposition d’admission (ou y renoncer) est de </a:t>
            </a:r>
            <a:r>
              <a:rPr lang="fr-FR" sz="2000" b="1" dirty="0" smtClean="0">
                <a:solidFill>
                  <a:srgbClr val="F28E65"/>
                </a:solidFill>
              </a:rPr>
              <a:t>: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800" b="1" dirty="0" smtClean="0"/>
              <a:t>7 jours jusqu'au 25 juin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800" b="1" dirty="0" smtClean="0"/>
              <a:t>3 jours du 26 juin au 20 août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800" b="1" dirty="0" smtClean="0"/>
              <a:t>1 jour à partir du 21 août</a:t>
            </a:r>
            <a:endParaRPr lang="fr-FR" sz="1800" b="1" dirty="0"/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800" b="1" dirty="0"/>
              <a:t>Au-delà : </a:t>
            </a:r>
            <a:r>
              <a:rPr lang="fr-FR" sz="1800" b="1" dirty="0" smtClean="0"/>
              <a:t>la place est libérée pour un autre </a:t>
            </a:r>
            <a:r>
              <a:rPr lang="fr-FR" sz="1800" b="1" dirty="0"/>
              <a:t>candidat</a:t>
            </a:r>
          </a:p>
          <a:p>
            <a:pPr marL="457200" lvl="1" indent="0">
              <a:buFont typeface="Arial-ItalicMT" charset="0"/>
              <a:buNone/>
              <a:defRPr/>
            </a:pPr>
            <a:endParaRPr lang="fr-FR" sz="1800" dirty="0"/>
          </a:p>
          <a:p>
            <a:pPr>
              <a:defRPr/>
            </a:pPr>
            <a:r>
              <a:rPr lang="fr-FR" b="1" dirty="0"/>
              <a:t>Selon le cas de </a:t>
            </a:r>
            <a:r>
              <a:rPr lang="fr-FR" b="1" dirty="0" smtClean="0"/>
              <a:t>figure : </a:t>
            </a:r>
            <a:endParaRPr lang="fr-FR" b="1" dirty="0"/>
          </a:p>
          <a:p>
            <a:pPr lvl="1"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Le lycéen </a:t>
            </a:r>
            <a:r>
              <a:rPr lang="fr-FR" sz="2000" b="1" dirty="0">
                <a:solidFill>
                  <a:srgbClr val="FF0000"/>
                </a:solidFill>
              </a:rPr>
              <a:t>reçoit</a:t>
            </a:r>
            <a:r>
              <a:rPr lang="fr-FR" sz="2000" b="1" dirty="0" smtClean="0">
                <a:solidFill>
                  <a:srgbClr val="FF0000"/>
                </a:solidFill>
              </a:rPr>
              <a:t> une seule proposition d’admission (oui ou oui-si)</a:t>
            </a:r>
            <a:r>
              <a:rPr lang="fr-FR" sz="2000" dirty="0" smtClean="0">
                <a:solidFill>
                  <a:srgbClr val="FF0000"/>
                </a:solidFill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000" dirty="0" smtClean="0"/>
              <a:t>il </a:t>
            </a:r>
            <a:r>
              <a:rPr lang="fr-FR" sz="2000" b="1" dirty="0">
                <a:solidFill>
                  <a:srgbClr val="FF0000"/>
                </a:solidFill>
              </a:rPr>
              <a:t>accepte</a:t>
            </a:r>
            <a:r>
              <a:rPr lang="fr-FR" sz="2000" b="1" dirty="0">
                <a:solidFill>
                  <a:srgbClr val="51BAAA"/>
                </a:solidFill>
              </a:rPr>
              <a:t> </a:t>
            </a:r>
            <a:r>
              <a:rPr lang="fr-FR" sz="2000" dirty="0" smtClean="0"/>
              <a:t>la proposition (ou y </a:t>
            </a:r>
            <a:r>
              <a:rPr lang="fr-FR" sz="2000" dirty="0"/>
              <a:t>renonce)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000" dirty="0" smtClean="0"/>
              <a:t>s’il le souhaite, ses </a:t>
            </a:r>
            <a:r>
              <a:rPr lang="fr-FR" sz="2000" b="1" dirty="0" smtClean="0">
                <a:solidFill>
                  <a:srgbClr val="FF0000"/>
                </a:solidFill>
              </a:rPr>
              <a:t>autres vœux en attente sont maintenus</a:t>
            </a:r>
            <a:endParaRPr lang="fr-FR" sz="20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000" dirty="0" smtClean="0"/>
              <a:t>il </a:t>
            </a:r>
            <a:r>
              <a:rPr lang="fr-FR" sz="2000" b="1" dirty="0" smtClean="0">
                <a:solidFill>
                  <a:srgbClr val="FF0000"/>
                </a:solidFill>
              </a:rPr>
              <a:t>consulte les modalités d’inscription administrative </a:t>
            </a:r>
            <a:r>
              <a:rPr lang="fr-FR" sz="2000" dirty="0" smtClean="0"/>
              <a:t>de la formation acceptée</a:t>
            </a:r>
          </a:p>
          <a:p>
            <a:pPr marL="0" indent="0">
              <a:buFontTx/>
              <a:buNone/>
              <a:defRPr/>
            </a:pPr>
            <a:endParaRPr lang="fr-FR" dirty="0" smtClean="0"/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sp>
        <p:nvSpPr>
          <p:cNvPr id="8" name="Ellipse 7"/>
          <p:cNvSpPr/>
          <p:nvPr/>
        </p:nvSpPr>
        <p:spPr>
          <a:xfrm rot="606903">
            <a:off x="7140575" y="698500"/>
            <a:ext cx="1871663" cy="93662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white"/>
                </a:solidFill>
              </a:rPr>
              <a:t>Réponses aux propositions  à partir du 22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8351838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rgbClr val="00B050"/>
                </a:solidFill>
              </a:rPr>
              <a:t>Comment Répondre </a:t>
            </a:r>
            <a:r>
              <a:rPr lang="fr-FR" b="1" dirty="0" smtClean="0">
                <a:solidFill>
                  <a:srgbClr val="00B050"/>
                </a:solidFill>
              </a:rPr>
              <a:t>aux  propositions reçues (2/2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7885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61DAAE-F75E-41CC-9545-377E6BE95B73}" type="slidenum">
              <a:rPr lang="fr-FR" altLang="fr-FR">
                <a:solidFill>
                  <a:srgbClr val="FFFFFF"/>
                </a:solidFill>
              </a:rPr>
              <a:pPr/>
              <a:t>24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4288" y="1149350"/>
            <a:ext cx="9212262" cy="4787900"/>
          </a:xfrm>
        </p:spPr>
        <p:txBody>
          <a:bodyPr rtlCol="0">
            <a:noAutofit/>
          </a:bodyPr>
          <a:lstStyle/>
          <a:p>
            <a:pPr lvl="1">
              <a:defRPr/>
            </a:pPr>
            <a:r>
              <a:rPr lang="fr-FR" sz="2000" b="1" dirty="0">
                <a:solidFill>
                  <a:srgbClr val="00B050"/>
                </a:solidFill>
              </a:rPr>
              <a:t>Le lycéen reçoit plusieurs propositions d’admission (oui ou </a:t>
            </a:r>
            <a:r>
              <a:rPr lang="fr-FR" sz="2000" b="1" dirty="0" smtClean="0">
                <a:solidFill>
                  <a:srgbClr val="00B050"/>
                </a:solidFill>
              </a:rPr>
              <a:t>oui-si</a:t>
            </a:r>
            <a:r>
              <a:rPr lang="fr-FR" sz="2000" b="1" dirty="0">
                <a:solidFill>
                  <a:srgbClr val="00B050"/>
                </a:solidFill>
              </a:rPr>
              <a:t>): </a:t>
            </a:r>
            <a:endParaRPr lang="fr-FR" sz="1800" dirty="0" smtClean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800" dirty="0" smtClean="0"/>
              <a:t>il doit accepter </a:t>
            </a:r>
            <a:r>
              <a:rPr lang="fr-FR" sz="1800" b="1" dirty="0" smtClean="0"/>
              <a:t>une seule proposition </a:t>
            </a:r>
            <a:r>
              <a:rPr lang="fr-FR" sz="1800" dirty="0" smtClean="0"/>
              <a:t>parmi celles-ci et renoncer </a:t>
            </a:r>
            <a:r>
              <a:rPr lang="fr-FR" sz="1800" b="1" dirty="0" smtClean="0">
                <a:solidFill>
                  <a:srgbClr val="FF0000"/>
                </a:solidFill>
              </a:rPr>
              <a:t>aux </a:t>
            </a:r>
            <a:r>
              <a:rPr lang="fr-FR" sz="1800" b="1" dirty="0">
                <a:solidFill>
                  <a:srgbClr val="FF0000"/>
                </a:solidFill>
              </a:rPr>
              <a:t>autres propositions d’admission</a:t>
            </a:r>
            <a:r>
              <a:rPr lang="fr-FR" sz="1800" b="1" dirty="0">
                <a:solidFill>
                  <a:srgbClr val="51BAAA"/>
                </a:solidFill>
              </a:rPr>
              <a:t> </a:t>
            </a:r>
            <a:r>
              <a:rPr lang="fr-FR" sz="1800" dirty="0"/>
              <a:t>qu’il </a:t>
            </a:r>
            <a:r>
              <a:rPr lang="fr-FR" sz="1800" dirty="0" smtClean="0"/>
              <a:t>a </a:t>
            </a:r>
            <a:r>
              <a:rPr lang="fr-FR" sz="1800" dirty="0"/>
              <a:t>reçues pour ne pas monopoliser les </a:t>
            </a:r>
            <a:r>
              <a:rPr lang="fr-FR" sz="1800" dirty="0" smtClean="0"/>
              <a:t>places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800" dirty="0" smtClean="0"/>
              <a:t>S’il le souhaite, ses </a:t>
            </a:r>
            <a:r>
              <a:rPr lang="fr-FR" sz="1800" b="1" dirty="0">
                <a:solidFill>
                  <a:srgbClr val="FF0000"/>
                </a:solidFill>
              </a:rPr>
              <a:t>autres vœux en attente sont maintenus 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800" dirty="0" smtClean="0">
                <a:solidFill>
                  <a:srgbClr val="FF0000"/>
                </a:solidFill>
              </a:rPr>
              <a:t>il </a:t>
            </a:r>
            <a:r>
              <a:rPr lang="fr-FR" sz="1800" b="1" dirty="0">
                <a:solidFill>
                  <a:srgbClr val="FF0000"/>
                </a:solidFill>
              </a:rPr>
              <a:t>consulte les modalités d’inscription administrative </a:t>
            </a:r>
            <a:r>
              <a:rPr lang="fr-FR" sz="1800" dirty="0"/>
              <a:t>de la formation acceptée</a:t>
            </a:r>
          </a:p>
          <a:p>
            <a:pPr marL="457200" lvl="1" indent="0">
              <a:buFont typeface="Arial-ItalicMT" charset="0"/>
              <a:buNone/>
              <a:defRPr/>
            </a:pPr>
            <a:endParaRPr lang="fr-FR" sz="1800" dirty="0"/>
          </a:p>
          <a:p>
            <a:pPr lvl="1">
              <a:defRPr/>
            </a:pPr>
            <a:r>
              <a:rPr lang="fr-FR" sz="2000" b="1" dirty="0">
                <a:solidFill>
                  <a:srgbClr val="00B050"/>
                </a:solidFill>
              </a:rPr>
              <a:t>Le lycéen </a:t>
            </a:r>
            <a:r>
              <a:rPr lang="fr-FR" sz="2000" b="1" dirty="0" smtClean="0">
                <a:solidFill>
                  <a:srgbClr val="00B050"/>
                </a:solidFill>
              </a:rPr>
              <a:t>ne reçoit que des réponses « en attente » :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800" b="1" dirty="0">
                <a:solidFill>
                  <a:srgbClr val="FF0000"/>
                </a:solidFill>
              </a:rPr>
              <a:t>d</a:t>
            </a:r>
            <a:r>
              <a:rPr lang="fr-FR" sz="1800" b="1" dirty="0" smtClean="0">
                <a:solidFill>
                  <a:srgbClr val="FF0000"/>
                </a:solidFill>
              </a:rPr>
              <a:t>es </a:t>
            </a:r>
            <a:r>
              <a:rPr lang="fr-FR" sz="1800" b="1" dirty="0">
                <a:solidFill>
                  <a:srgbClr val="FF0000"/>
                </a:solidFill>
              </a:rPr>
              <a:t>places vont se libérer</a:t>
            </a:r>
            <a:r>
              <a:rPr lang="fr-FR" sz="1800" dirty="0">
                <a:solidFill>
                  <a:srgbClr val="FF0000"/>
                </a:solidFill>
              </a:rPr>
              <a:t> </a:t>
            </a:r>
            <a:r>
              <a:rPr lang="fr-FR" sz="1800" dirty="0"/>
              <a:t>au fur et à mesure que les autres candidats vont renoncer à leurs </a:t>
            </a:r>
            <a:r>
              <a:rPr lang="fr-FR" sz="1800" dirty="0" smtClean="0"/>
              <a:t>vœux</a:t>
            </a:r>
            <a:r>
              <a:rPr lang="fr-FR" sz="2000" b="1" dirty="0" smtClean="0">
                <a:solidFill>
                  <a:srgbClr val="F28E65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fr-FR" sz="1800" dirty="0"/>
          </a:p>
          <a:p>
            <a:pPr lvl="1">
              <a:defRPr/>
            </a:pPr>
            <a:r>
              <a:rPr lang="fr-FR" sz="2000" b="1" dirty="0">
                <a:solidFill>
                  <a:srgbClr val="00B050"/>
                </a:solidFill>
              </a:rPr>
              <a:t>Le lycéen ne reçoit que des réponses négatives </a:t>
            </a:r>
            <a:r>
              <a:rPr lang="fr-FR" sz="2000" b="1" dirty="0" smtClean="0">
                <a:solidFill>
                  <a:srgbClr val="00B050"/>
                </a:solidFill>
              </a:rPr>
              <a:t>(s’il n’a formulé que des vœux en formation sélective) </a:t>
            </a:r>
            <a:endParaRPr lang="fr-FR" sz="2000" b="1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nouveau</a:t>
            </a:r>
            <a:r>
              <a:rPr lang="fr-FR" sz="1800" b="1" dirty="0" smtClean="0">
                <a:solidFill>
                  <a:srgbClr val="51BAAA"/>
                </a:solidFill>
              </a:rPr>
              <a:t> </a:t>
            </a:r>
            <a:r>
              <a:rPr lang="fr-FR" sz="1800" dirty="0" smtClean="0"/>
              <a:t>: dès </a:t>
            </a:r>
            <a:r>
              <a:rPr lang="fr-FR" sz="1800" dirty="0"/>
              <a:t>le 22 mai, </a:t>
            </a:r>
            <a:r>
              <a:rPr lang="fr-FR" sz="1800" b="1" dirty="0">
                <a:solidFill>
                  <a:srgbClr val="FF0000"/>
                </a:solidFill>
              </a:rPr>
              <a:t>la commission d’accès à l’enseignement </a:t>
            </a:r>
            <a:r>
              <a:rPr lang="fr-FR" sz="1800" b="1" dirty="0" smtClean="0">
                <a:solidFill>
                  <a:srgbClr val="FF0000"/>
                </a:solidFill>
              </a:rPr>
              <a:t>supérieur </a:t>
            </a:r>
            <a:r>
              <a:rPr lang="fr-FR" sz="1800" dirty="0" smtClean="0"/>
              <a:t>est activée pour lui</a:t>
            </a:r>
            <a:r>
              <a:rPr lang="fr-FR" sz="1800" b="1" dirty="0" smtClean="0">
                <a:solidFill>
                  <a:srgbClr val="51BAAA"/>
                </a:solidFill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</a:rPr>
              <a:t>faire </a:t>
            </a:r>
            <a:r>
              <a:rPr lang="fr-FR" sz="1800" b="1" dirty="0">
                <a:solidFill>
                  <a:srgbClr val="FF0000"/>
                </a:solidFill>
              </a:rPr>
              <a:t>des </a:t>
            </a:r>
            <a:r>
              <a:rPr lang="fr-FR" sz="1800" b="1" dirty="0" smtClean="0">
                <a:solidFill>
                  <a:srgbClr val="FF0000"/>
                </a:solidFill>
              </a:rPr>
              <a:t>propositions </a:t>
            </a:r>
            <a:r>
              <a:rPr lang="fr-FR" sz="1800" b="1" dirty="0">
                <a:solidFill>
                  <a:srgbClr val="FF0000"/>
                </a:solidFill>
              </a:rPr>
              <a:t>de </a:t>
            </a:r>
            <a:r>
              <a:rPr lang="fr-FR" sz="1800" b="1" dirty="0" smtClean="0">
                <a:solidFill>
                  <a:srgbClr val="FF0000"/>
                </a:solidFill>
              </a:rPr>
              <a:t>formation</a:t>
            </a:r>
            <a:endParaRPr lang="fr-FR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S’inscrire dans son établissement d’accueil 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8089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52E3D3-380A-4B3A-A02C-4657268454EC}" type="slidenum">
              <a:rPr lang="fr-FR" altLang="fr-FR">
                <a:solidFill>
                  <a:srgbClr val="FFFFFF"/>
                </a:solidFill>
              </a:rPr>
              <a:pPr/>
              <a:t>25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525" y="1470025"/>
            <a:ext cx="9212263" cy="4521200"/>
          </a:xfrm>
        </p:spPr>
        <p:txBody>
          <a:bodyPr rtlCol="0">
            <a:normAutofit/>
          </a:bodyPr>
          <a:lstStyle/>
          <a:p>
            <a:pPr lvl="1">
              <a:defRPr/>
            </a:pPr>
            <a:endParaRPr lang="fr-FR" dirty="0"/>
          </a:p>
          <a:p>
            <a:pPr>
              <a:defRPr/>
            </a:pPr>
            <a:r>
              <a:rPr lang="fr-FR" b="1" dirty="0" smtClean="0"/>
              <a:t> Après </a:t>
            </a:r>
            <a:r>
              <a:rPr lang="fr-FR" b="1" dirty="0"/>
              <a:t>avoir </a:t>
            </a:r>
            <a:r>
              <a:rPr lang="fr-FR" b="1" dirty="0" smtClean="0"/>
              <a:t>accepté la proposition d’admission de son choix, le futur étudiant doit effectuer son inscription administrative dans l’établissement qu’il va intégrer</a:t>
            </a:r>
          </a:p>
          <a:p>
            <a:pPr marL="0" indent="0">
              <a:buFontTx/>
              <a:buNone/>
              <a:defRPr/>
            </a:pPr>
            <a:endParaRPr lang="fr-FR" b="1" dirty="0" smtClean="0"/>
          </a:p>
          <a:p>
            <a:pPr>
              <a:defRPr/>
            </a:pPr>
            <a:r>
              <a:rPr lang="fr-FR" b="1" dirty="0"/>
              <a:t> </a:t>
            </a:r>
            <a:r>
              <a:rPr lang="fr-FR" b="1" dirty="0" smtClean="0"/>
              <a:t>Ces formalités sont propres à chaque établissement : </a:t>
            </a:r>
          </a:p>
          <a:p>
            <a:pPr marL="0" indent="0">
              <a:buFontTx/>
              <a:buNone/>
              <a:defRPr/>
            </a:pPr>
            <a:endParaRPr lang="fr-FR" b="1" dirty="0" smtClean="0"/>
          </a:p>
          <a:p>
            <a:pPr lvl="1">
              <a:defRPr/>
            </a:pPr>
            <a:r>
              <a:rPr lang="fr-FR" sz="1600" b="1" dirty="0" smtClean="0"/>
              <a:t>suivre les modalités d’inscription indiquées sur </a:t>
            </a:r>
            <a:r>
              <a:rPr lang="fr-FR" sz="1600" b="1" dirty="0" err="1" smtClean="0"/>
              <a:t>Parcoursup</a:t>
            </a:r>
            <a:r>
              <a:rPr lang="fr-FR" sz="1600" b="1" dirty="0" smtClean="0"/>
              <a:t> ou à défaut, contacter directement l’établissement d’accueil </a:t>
            </a:r>
          </a:p>
          <a:p>
            <a:pPr lvl="1">
              <a:defRPr/>
            </a:pPr>
            <a:r>
              <a:rPr lang="fr-FR" sz="1600" b="1" dirty="0"/>
              <a:t>s</a:t>
            </a:r>
            <a:r>
              <a:rPr lang="fr-FR" sz="1600" b="1" dirty="0" smtClean="0"/>
              <a:t>i le futur étudiant s’inscrit dans un établissement proposant des formations en dehors de </a:t>
            </a:r>
            <a:r>
              <a:rPr lang="fr-FR" sz="1600" b="1" dirty="0" err="1" smtClean="0"/>
              <a:t>Parcoursup</a:t>
            </a:r>
            <a:r>
              <a:rPr lang="fr-FR" sz="1600" b="1" dirty="0" smtClean="0"/>
              <a:t> (voir p24), il </a:t>
            </a:r>
            <a:r>
              <a:rPr lang="fr-FR" sz="1600" b="1" u="sng" dirty="0" smtClean="0"/>
              <a:t>doit démissionner de la procédure </a:t>
            </a:r>
            <a:r>
              <a:rPr lang="fr-FR" sz="1600" b="1" u="sng" dirty="0" err="1" smtClean="0"/>
              <a:t>Parcoursup</a:t>
            </a:r>
            <a:endParaRPr lang="fr-FR" sz="1600" b="1" u="sng" dirty="0" smtClean="0"/>
          </a:p>
          <a:p>
            <a:pPr marL="0" indent="0">
              <a:buFontTx/>
              <a:buNone/>
              <a:defRPr/>
            </a:pPr>
            <a:endParaRPr lang="fr-FR" sz="1500" b="1" dirty="0" smtClean="0"/>
          </a:p>
          <a:p>
            <a:pPr marL="0" indent="0">
              <a:buFontTx/>
              <a:buNone/>
              <a:defRPr/>
            </a:pPr>
            <a:endParaRPr lang="fr-FR" dirty="0" smtClean="0"/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sp>
        <p:nvSpPr>
          <p:cNvPr id="8" name="Ellipse 7"/>
          <p:cNvSpPr/>
          <p:nvPr/>
        </p:nvSpPr>
        <p:spPr>
          <a:xfrm rot="606903">
            <a:off x="7140575" y="698500"/>
            <a:ext cx="1871663" cy="93662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white"/>
                </a:solidFill>
              </a:rPr>
              <a:t>à partir des résultats du bac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62013" y="4816475"/>
            <a:ext cx="7416800" cy="865188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Attention : respecter impérativement les dates limites d’inscription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Ne pas hésiter à contacter l’établissement pour toute question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/>
              <a:t>L’Exemple de Charlotte élève de terminale </a:t>
            </a:r>
            <a:endParaRPr lang="fr-FR" b="1" dirty="0"/>
          </a:p>
        </p:txBody>
      </p:sp>
      <p:sp>
        <p:nvSpPr>
          <p:cNvPr id="8294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740CEE-0D94-4D30-ACA7-7B0952F72A95}" type="slidenum">
              <a:rPr lang="fr-FR" altLang="fr-FR">
                <a:solidFill>
                  <a:srgbClr val="FFFFFF"/>
                </a:solidFill>
              </a:rPr>
              <a:pPr/>
              <a:t>26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82563" y="841375"/>
            <a:ext cx="8932862" cy="1177925"/>
          </a:xfrm>
        </p:spPr>
        <p:txBody>
          <a:bodyPr rtlCol="0">
            <a:normAutofit/>
          </a:bodyPr>
          <a:lstStyle/>
          <a:p>
            <a:pPr marL="0" indent="0">
              <a:buFontTx/>
              <a:buNone/>
              <a:defRPr/>
            </a:pPr>
            <a:endParaRPr lang="fr-FR" b="1" dirty="0"/>
          </a:p>
          <a:p>
            <a:pPr>
              <a:defRPr/>
            </a:pPr>
            <a:r>
              <a:rPr lang="fr-FR" b="1" dirty="0" smtClean="0"/>
              <a:t> </a:t>
            </a:r>
            <a:r>
              <a:rPr lang="fr-FR" b="1" dirty="0"/>
              <a:t>C</a:t>
            </a:r>
            <a:r>
              <a:rPr lang="fr-FR" b="1" dirty="0" smtClean="0"/>
              <a:t>harlotte a fait 8 vœux, tous confirmés. Le 22 mai, elle prend connaissance des décisions des établissements </a:t>
            </a:r>
          </a:p>
          <a:p>
            <a:pPr lvl="1">
              <a:defRPr/>
            </a:pP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328863" y="2306638"/>
            <a:ext cx="2557462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(proposition d’admission)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335213" y="2820988"/>
            <a:ext cx="2555875" cy="252412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5099050" y="2317750"/>
            <a:ext cx="252413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480050" y="2286000"/>
            <a:ext cx="1081088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82953" name="ZoneTexte 30"/>
          <p:cNvSpPr txBox="1">
            <a:spLocks noChangeArrowheads="1"/>
          </p:cNvSpPr>
          <p:nvPr/>
        </p:nvSpPr>
        <p:spPr bwMode="auto">
          <a:xfrm>
            <a:off x="2112963" y="1941513"/>
            <a:ext cx="28797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300" b="1">
                <a:solidFill>
                  <a:srgbClr val="26338B"/>
                </a:solidFill>
              </a:rPr>
              <a:t>22 mai : réponses des établissements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563563" y="2351088"/>
            <a:ext cx="1152525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CPGE « A »</a:t>
            </a:r>
            <a:endParaRPr lang="fr-FR" sz="1300" b="1" i="1" dirty="0">
              <a:solidFill>
                <a:srgbClr val="26338B"/>
              </a:solidFill>
            </a:endParaRPr>
          </a:p>
        </p:txBody>
      </p:sp>
      <p:sp>
        <p:nvSpPr>
          <p:cNvPr id="82955" name="ZoneTexte 32"/>
          <p:cNvSpPr txBox="1">
            <a:spLocks noChangeArrowheads="1"/>
          </p:cNvSpPr>
          <p:nvPr/>
        </p:nvSpPr>
        <p:spPr bwMode="auto">
          <a:xfrm>
            <a:off x="5048250" y="1938338"/>
            <a:ext cx="23034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300" b="1">
                <a:solidFill>
                  <a:srgbClr val="26338B"/>
                </a:solidFill>
              </a:rPr>
              <a:t>22 mai : réponses de Charlotte</a:t>
            </a:r>
          </a:p>
        </p:txBody>
      </p:sp>
      <p:sp>
        <p:nvSpPr>
          <p:cNvPr id="82956" name="ZoneTexte 33"/>
          <p:cNvSpPr txBox="1">
            <a:spLocks noChangeArrowheads="1"/>
          </p:cNvSpPr>
          <p:nvPr/>
        </p:nvSpPr>
        <p:spPr bwMode="auto">
          <a:xfrm>
            <a:off x="311150" y="1949450"/>
            <a:ext cx="19446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300" b="1">
                <a:solidFill>
                  <a:srgbClr val="26338B"/>
                </a:solidFill>
              </a:rPr>
              <a:t>Vœux de Charlotte</a:t>
            </a:r>
          </a:p>
        </p:txBody>
      </p:sp>
      <p:sp>
        <p:nvSpPr>
          <p:cNvPr id="82957" name="ZoneTexte 34"/>
          <p:cNvSpPr txBox="1">
            <a:spLocks noChangeArrowheads="1"/>
          </p:cNvSpPr>
          <p:nvPr/>
        </p:nvSpPr>
        <p:spPr bwMode="auto">
          <a:xfrm>
            <a:off x="2570163" y="2508250"/>
            <a:ext cx="1944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Réponse avant le 29 mai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552450" y="2813050"/>
            <a:ext cx="1152525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BTS « B »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2352675" y="3278188"/>
            <a:ext cx="2555875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– SI (proposition d’admission)</a:t>
            </a:r>
          </a:p>
        </p:txBody>
      </p:sp>
      <p:sp>
        <p:nvSpPr>
          <p:cNvPr id="40" name="Flèche droite 39"/>
          <p:cNvSpPr/>
          <p:nvPr/>
        </p:nvSpPr>
        <p:spPr>
          <a:xfrm>
            <a:off x="5087938" y="3306763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5476875" y="3275013"/>
            <a:ext cx="1079500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552450" y="3278188"/>
            <a:ext cx="1152525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Licence « C »</a:t>
            </a:r>
          </a:p>
        </p:txBody>
      </p:sp>
      <p:sp>
        <p:nvSpPr>
          <p:cNvPr id="82963" name="ZoneTexte 42"/>
          <p:cNvSpPr txBox="1">
            <a:spLocks noChangeArrowheads="1"/>
          </p:cNvSpPr>
          <p:nvPr/>
        </p:nvSpPr>
        <p:spPr bwMode="auto">
          <a:xfrm>
            <a:off x="2559050" y="3479800"/>
            <a:ext cx="1943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Réponse avant le 29 mai</a:t>
            </a:r>
          </a:p>
        </p:txBody>
      </p:sp>
      <p:sp>
        <p:nvSpPr>
          <p:cNvPr id="55" name="Rectangle à coins arrondis 54"/>
          <p:cNvSpPr/>
          <p:nvPr/>
        </p:nvSpPr>
        <p:spPr>
          <a:xfrm>
            <a:off x="557213" y="3776663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CPGE « D »</a:t>
            </a:r>
          </a:p>
        </p:txBody>
      </p:sp>
      <p:sp>
        <p:nvSpPr>
          <p:cNvPr id="57" name="Flèche droite 56"/>
          <p:cNvSpPr/>
          <p:nvPr/>
        </p:nvSpPr>
        <p:spPr>
          <a:xfrm>
            <a:off x="5105400" y="2824163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5486400" y="2782888"/>
            <a:ext cx="1081088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Maintient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2347913" y="4224338"/>
            <a:ext cx="2555875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– SI (proposition d’admission)</a:t>
            </a:r>
          </a:p>
        </p:txBody>
      </p:sp>
      <p:sp>
        <p:nvSpPr>
          <p:cNvPr id="62" name="Flèche droite 61"/>
          <p:cNvSpPr/>
          <p:nvPr/>
        </p:nvSpPr>
        <p:spPr>
          <a:xfrm>
            <a:off x="5084763" y="4235450"/>
            <a:ext cx="2524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5473700" y="4213225"/>
            <a:ext cx="1079500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64" name="Rectangle à coins arrondis 63"/>
          <p:cNvSpPr/>
          <p:nvPr/>
        </p:nvSpPr>
        <p:spPr>
          <a:xfrm>
            <a:off x="549275" y="4246563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Licence « E »</a:t>
            </a:r>
          </a:p>
        </p:txBody>
      </p:sp>
      <p:sp>
        <p:nvSpPr>
          <p:cNvPr id="82971" name="ZoneTexte 64"/>
          <p:cNvSpPr txBox="1">
            <a:spLocks noChangeArrowheads="1"/>
          </p:cNvSpPr>
          <p:nvPr/>
        </p:nvSpPr>
        <p:spPr bwMode="auto">
          <a:xfrm>
            <a:off x="2555875" y="4425950"/>
            <a:ext cx="1944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Réponse avant le 29 mai</a:t>
            </a:r>
          </a:p>
        </p:txBody>
      </p:sp>
      <p:sp>
        <p:nvSpPr>
          <p:cNvPr id="67" name="Rectangle à coins arrondis 66"/>
          <p:cNvSpPr/>
          <p:nvPr/>
        </p:nvSpPr>
        <p:spPr>
          <a:xfrm>
            <a:off x="2349500" y="4727575"/>
            <a:ext cx="2555875" cy="252413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(proposition d’admission)</a:t>
            </a:r>
          </a:p>
        </p:txBody>
      </p:sp>
      <p:sp>
        <p:nvSpPr>
          <p:cNvPr id="69" name="Flèche droite 68"/>
          <p:cNvSpPr/>
          <p:nvPr/>
        </p:nvSpPr>
        <p:spPr>
          <a:xfrm>
            <a:off x="5092700" y="4752975"/>
            <a:ext cx="252413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5481638" y="4713288"/>
            <a:ext cx="1081087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Accepte</a:t>
            </a:r>
          </a:p>
        </p:txBody>
      </p:sp>
      <p:sp>
        <p:nvSpPr>
          <p:cNvPr id="71" name="Rectangle à coins arrondis 70"/>
          <p:cNvSpPr/>
          <p:nvPr/>
        </p:nvSpPr>
        <p:spPr>
          <a:xfrm>
            <a:off x="557213" y="4699000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DUT « F »</a:t>
            </a:r>
          </a:p>
        </p:txBody>
      </p:sp>
      <p:sp>
        <p:nvSpPr>
          <p:cNvPr id="82976" name="ZoneTexte 71"/>
          <p:cNvSpPr txBox="1">
            <a:spLocks noChangeArrowheads="1"/>
          </p:cNvSpPr>
          <p:nvPr/>
        </p:nvSpPr>
        <p:spPr bwMode="auto">
          <a:xfrm>
            <a:off x="2565400" y="4929188"/>
            <a:ext cx="1943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Réponse avant le 29 mai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2347913" y="5208588"/>
            <a:ext cx="2555875" cy="250825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76" name="Flèche droite 75"/>
          <p:cNvSpPr/>
          <p:nvPr/>
        </p:nvSpPr>
        <p:spPr>
          <a:xfrm>
            <a:off x="5084763" y="5218113"/>
            <a:ext cx="2524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7" name="Rectangle à coins arrondis 76"/>
          <p:cNvSpPr/>
          <p:nvPr/>
        </p:nvSpPr>
        <p:spPr>
          <a:xfrm>
            <a:off x="5473700" y="5187950"/>
            <a:ext cx="1079500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Maintient</a:t>
            </a:r>
          </a:p>
        </p:txBody>
      </p:sp>
      <p:sp>
        <p:nvSpPr>
          <p:cNvPr id="78" name="Rectangle à coins arrondis 77"/>
          <p:cNvSpPr/>
          <p:nvPr/>
        </p:nvSpPr>
        <p:spPr>
          <a:xfrm>
            <a:off x="549275" y="5164138"/>
            <a:ext cx="1152525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DUT « G »</a:t>
            </a:r>
          </a:p>
        </p:txBody>
      </p:sp>
      <p:sp>
        <p:nvSpPr>
          <p:cNvPr id="85" name="Rectangle à coins arrondis 84"/>
          <p:cNvSpPr/>
          <p:nvPr/>
        </p:nvSpPr>
        <p:spPr>
          <a:xfrm>
            <a:off x="557213" y="5629275"/>
            <a:ext cx="1152525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CPGE « H »</a:t>
            </a:r>
          </a:p>
        </p:txBody>
      </p:sp>
      <p:sp>
        <p:nvSpPr>
          <p:cNvPr id="10" name="Accolade fermante 9"/>
          <p:cNvSpPr/>
          <p:nvPr/>
        </p:nvSpPr>
        <p:spPr>
          <a:xfrm>
            <a:off x="6824663" y="2478088"/>
            <a:ext cx="352425" cy="3132137"/>
          </a:xfrm>
          <a:prstGeom prst="rightBrace">
            <a:avLst/>
          </a:prstGeom>
          <a:ln w="15875">
            <a:solidFill>
              <a:srgbClr val="2633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7335838" y="2357438"/>
            <a:ext cx="1798637" cy="3635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b="1" dirty="0">
                <a:solidFill>
                  <a:srgbClr val="26338B"/>
                </a:solidFill>
                <a:latin typeface="+mn-lt"/>
                <a:cs typeface="+mn-cs"/>
              </a:rPr>
              <a:t>Elle accepte la proposition d’admission en DUT « F 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50" b="1" dirty="0">
              <a:solidFill>
                <a:srgbClr val="26338B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b="1" dirty="0">
                <a:solidFill>
                  <a:srgbClr val="26338B"/>
                </a:solidFill>
                <a:latin typeface="+mn-lt"/>
                <a:cs typeface="+mn-cs"/>
              </a:rPr>
              <a:t>Elle maintient deux vœux en attente 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b="1" dirty="0">
                <a:solidFill>
                  <a:srgbClr val="26338B"/>
                </a:solidFill>
                <a:latin typeface="+mn-lt"/>
                <a:cs typeface="+mn-cs"/>
              </a:rPr>
              <a:t>BTS « B » et DUT « G 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50" dirty="0">
              <a:solidFill>
                <a:srgbClr val="26338B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dirty="0">
                <a:solidFill>
                  <a:srgbClr val="26338B"/>
                </a:solidFill>
                <a:latin typeface="+mn-lt"/>
                <a:cs typeface="+mn-cs"/>
              </a:rPr>
              <a:t>Elle choisit donc de renoncer aux trois autres propositions d’admission 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dirty="0">
                <a:solidFill>
                  <a:srgbClr val="26338B"/>
                </a:solidFill>
                <a:latin typeface="+mn-lt"/>
                <a:cs typeface="+mn-cs"/>
              </a:rPr>
              <a:t>CPGE « A », Licence « C » et licence « E 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50" dirty="0">
              <a:solidFill>
                <a:srgbClr val="26338B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dirty="0">
                <a:solidFill>
                  <a:srgbClr val="26338B"/>
                </a:solidFill>
                <a:latin typeface="+mn-lt"/>
                <a:cs typeface="+mn-cs"/>
              </a:rPr>
              <a:t>Elle choisit de renoncer à un vœu en attente 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dirty="0">
                <a:solidFill>
                  <a:srgbClr val="26338B"/>
                </a:solidFill>
                <a:latin typeface="+mn-lt"/>
                <a:cs typeface="+mn-cs"/>
              </a:rPr>
              <a:t>CPGE « H »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50" dirty="0">
              <a:solidFill>
                <a:srgbClr val="26338B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50" dirty="0">
              <a:solidFill>
                <a:srgbClr val="26338B"/>
              </a:solidFill>
              <a:latin typeface="+mn-lt"/>
              <a:cs typeface="+mn-cs"/>
            </a:endParaRPr>
          </a:p>
        </p:txBody>
      </p:sp>
      <p:sp>
        <p:nvSpPr>
          <p:cNvPr id="89" name="Rectangle à coins arrondis 88"/>
          <p:cNvSpPr/>
          <p:nvPr/>
        </p:nvSpPr>
        <p:spPr>
          <a:xfrm>
            <a:off x="2336800" y="5635625"/>
            <a:ext cx="2555875" cy="252413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91" name="Flèche droite 90"/>
          <p:cNvSpPr/>
          <p:nvPr/>
        </p:nvSpPr>
        <p:spPr>
          <a:xfrm>
            <a:off x="5073650" y="5646738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2" name="Rectangle à coins arrondis 91"/>
          <p:cNvSpPr/>
          <p:nvPr/>
        </p:nvSpPr>
        <p:spPr>
          <a:xfrm>
            <a:off x="5462588" y="5616575"/>
            <a:ext cx="1079500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79" name="Flèche droite 78"/>
          <p:cNvSpPr/>
          <p:nvPr/>
        </p:nvSpPr>
        <p:spPr>
          <a:xfrm>
            <a:off x="1946275" y="2336800"/>
            <a:ext cx="252413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1" name="Flèche droite 80"/>
          <p:cNvSpPr/>
          <p:nvPr/>
        </p:nvSpPr>
        <p:spPr>
          <a:xfrm>
            <a:off x="1935163" y="3308350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2" name="Flèche droite 81"/>
          <p:cNvSpPr/>
          <p:nvPr/>
        </p:nvSpPr>
        <p:spPr>
          <a:xfrm>
            <a:off x="1952625" y="2843213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3" name="Flèche droite 82"/>
          <p:cNvSpPr/>
          <p:nvPr/>
        </p:nvSpPr>
        <p:spPr>
          <a:xfrm>
            <a:off x="1931988" y="4264025"/>
            <a:ext cx="2524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4" name="Flèche droite 83"/>
          <p:cNvSpPr/>
          <p:nvPr/>
        </p:nvSpPr>
        <p:spPr>
          <a:xfrm>
            <a:off x="1920875" y="4743450"/>
            <a:ext cx="252413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6" name="Flèche droite 85"/>
          <p:cNvSpPr/>
          <p:nvPr/>
        </p:nvSpPr>
        <p:spPr>
          <a:xfrm>
            <a:off x="1931988" y="5199063"/>
            <a:ext cx="252412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7" name="Flèche droite 86"/>
          <p:cNvSpPr/>
          <p:nvPr/>
        </p:nvSpPr>
        <p:spPr>
          <a:xfrm>
            <a:off x="1920875" y="5646738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8" name="Rectangle à coins arrondis 87"/>
          <p:cNvSpPr/>
          <p:nvPr/>
        </p:nvSpPr>
        <p:spPr>
          <a:xfrm>
            <a:off x="2344738" y="3802063"/>
            <a:ext cx="2555875" cy="2524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NON</a:t>
            </a:r>
          </a:p>
        </p:txBody>
      </p:sp>
      <p:sp>
        <p:nvSpPr>
          <p:cNvPr id="94" name="Flèche droite 93"/>
          <p:cNvSpPr/>
          <p:nvPr/>
        </p:nvSpPr>
        <p:spPr>
          <a:xfrm>
            <a:off x="1935163" y="3821113"/>
            <a:ext cx="250825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2996" name="ZoneTexte 94"/>
          <p:cNvSpPr txBox="1">
            <a:spLocks noChangeArrowheads="1"/>
          </p:cNvSpPr>
          <p:nvPr/>
        </p:nvSpPr>
        <p:spPr bwMode="auto">
          <a:xfrm>
            <a:off x="7324725" y="1938338"/>
            <a:ext cx="1727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300" b="1">
                <a:solidFill>
                  <a:srgbClr val="26338B"/>
                </a:solidFill>
              </a:rPr>
              <a:t>La procédure continue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/>
              <a:t>L’Exemple de Charlotte élève de terminale </a:t>
            </a:r>
            <a:endParaRPr lang="fr-FR" b="1" dirty="0"/>
          </a:p>
        </p:txBody>
      </p:sp>
      <p:sp>
        <p:nvSpPr>
          <p:cNvPr id="8397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xfrm>
            <a:off x="8132763" y="6172200"/>
            <a:ext cx="4508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3830387-CD5D-4850-8745-0C3AC8BA9FAF}" type="slidenum">
              <a:rPr lang="fr-FR" altLang="fr-FR">
                <a:solidFill>
                  <a:srgbClr val="FFFFFF"/>
                </a:solidFill>
              </a:rPr>
              <a:pPr/>
              <a:t>27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31763" y="849313"/>
            <a:ext cx="9194800" cy="1176337"/>
          </a:xfrm>
        </p:spPr>
        <p:txBody>
          <a:bodyPr rtlCol="0">
            <a:normAutofit/>
          </a:bodyPr>
          <a:lstStyle/>
          <a:p>
            <a:pPr marL="0" indent="0">
              <a:buFontTx/>
              <a:buNone/>
              <a:defRPr/>
            </a:pPr>
            <a:endParaRPr lang="fr-FR" b="1" dirty="0"/>
          </a:p>
          <a:p>
            <a:pPr>
              <a:defRPr/>
            </a:pPr>
            <a:r>
              <a:rPr lang="fr-FR" b="1" dirty="0" smtClean="0"/>
              <a:t> Le 28 mai, Charlotte reçoit une nouvelle proposition d’admission pour </a:t>
            </a:r>
          </a:p>
          <a:p>
            <a:pPr marL="0" indent="0">
              <a:buFontTx/>
              <a:buNone/>
              <a:defRPr/>
            </a:pPr>
            <a:r>
              <a:rPr lang="fr-FR" b="1" dirty="0"/>
              <a:t> </a:t>
            </a:r>
            <a:r>
              <a:rPr lang="fr-FR" b="1" dirty="0" smtClean="0"/>
              <a:t>   le DUT « G », vœu maintenu en attente :</a:t>
            </a:r>
          </a:p>
          <a:p>
            <a:pPr lvl="1">
              <a:defRPr/>
            </a:pP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331913" y="2697163"/>
            <a:ext cx="2339975" cy="252412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83974" name="ZoneTexte 33"/>
          <p:cNvSpPr txBox="1">
            <a:spLocks noChangeArrowheads="1"/>
          </p:cNvSpPr>
          <p:nvPr/>
        </p:nvSpPr>
        <p:spPr bwMode="auto">
          <a:xfrm>
            <a:off x="50800" y="2163763"/>
            <a:ext cx="21955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300" b="1">
                <a:solidFill>
                  <a:srgbClr val="26338B"/>
                </a:solidFill>
              </a:rPr>
              <a:t>Etat des vœux de Charlotte au 27 mai</a:t>
            </a:r>
          </a:p>
        </p:txBody>
      </p:sp>
      <p:sp>
        <p:nvSpPr>
          <p:cNvPr id="36" name="Rectangle à coins arrondis 35"/>
          <p:cNvSpPr/>
          <p:nvPr/>
        </p:nvSpPr>
        <p:spPr>
          <a:xfrm>
            <a:off x="95250" y="2674938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BTS « B »</a:t>
            </a:r>
          </a:p>
        </p:txBody>
      </p:sp>
      <p:sp>
        <p:nvSpPr>
          <p:cNvPr id="67" name="Rectangle à coins arrondis 66"/>
          <p:cNvSpPr/>
          <p:nvPr/>
        </p:nvSpPr>
        <p:spPr>
          <a:xfrm>
            <a:off x="1319213" y="3211513"/>
            <a:ext cx="2339975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(proposition d’admission)</a:t>
            </a:r>
          </a:p>
        </p:txBody>
      </p:sp>
      <p:sp>
        <p:nvSpPr>
          <p:cNvPr id="71" name="Rectangle à coins arrondis 70"/>
          <p:cNvSpPr/>
          <p:nvPr/>
        </p:nvSpPr>
        <p:spPr>
          <a:xfrm>
            <a:off x="100013" y="3197225"/>
            <a:ext cx="1152525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DUT « F »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1311275" y="3738563"/>
            <a:ext cx="2339975" cy="250825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En attente d’une place</a:t>
            </a:r>
          </a:p>
        </p:txBody>
      </p:sp>
      <p:sp>
        <p:nvSpPr>
          <p:cNvPr id="76" name="Flèche droite 75"/>
          <p:cNvSpPr/>
          <p:nvPr/>
        </p:nvSpPr>
        <p:spPr>
          <a:xfrm>
            <a:off x="3849688" y="3757613"/>
            <a:ext cx="215900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92075" y="3724275"/>
            <a:ext cx="1152525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DUT « G »</a:t>
            </a:r>
          </a:p>
        </p:txBody>
      </p:sp>
      <p:sp>
        <p:nvSpPr>
          <p:cNvPr id="81" name="Rectangle à coins arrondis 80"/>
          <p:cNvSpPr/>
          <p:nvPr/>
        </p:nvSpPr>
        <p:spPr>
          <a:xfrm>
            <a:off x="4173538" y="3716338"/>
            <a:ext cx="2339975" cy="252412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prstClr val="white"/>
                </a:solidFill>
              </a:rPr>
              <a:t>OUI (proposition d’admission)</a:t>
            </a:r>
          </a:p>
        </p:txBody>
      </p:sp>
      <p:sp>
        <p:nvSpPr>
          <p:cNvPr id="82" name="Flèche droite 81"/>
          <p:cNvSpPr/>
          <p:nvPr/>
        </p:nvSpPr>
        <p:spPr>
          <a:xfrm>
            <a:off x="6646863" y="3754438"/>
            <a:ext cx="215900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3" name="Rectangle à coins arrondis 82"/>
          <p:cNvSpPr/>
          <p:nvPr/>
        </p:nvSpPr>
        <p:spPr>
          <a:xfrm>
            <a:off x="6965950" y="3705225"/>
            <a:ext cx="827088" cy="252413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Accepte</a:t>
            </a:r>
          </a:p>
        </p:txBody>
      </p:sp>
      <p:sp>
        <p:nvSpPr>
          <p:cNvPr id="86" name="Flèche droite 85"/>
          <p:cNvSpPr/>
          <p:nvPr/>
        </p:nvSpPr>
        <p:spPr>
          <a:xfrm>
            <a:off x="3849688" y="3241675"/>
            <a:ext cx="3024187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8" name="Rectangle à coins arrondis 87"/>
          <p:cNvSpPr/>
          <p:nvPr/>
        </p:nvSpPr>
        <p:spPr>
          <a:xfrm>
            <a:off x="6970713" y="3236913"/>
            <a:ext cx="828675" cy="252412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94" name="Rectangle à coins arrondis 93"/>
          <p:cNvSpPr/>
          <p:nvPr/>
        </p:nvSpPr>
        <p:spPr>
          <a:xfrm>
            <a:off x="6977063" y="2708275"/>
            <a:ext cx="827087" cy="250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solidFill>
                  <a:srgbClr val="26338B"/>
                </a:solidFill>
              </a:rPr>
              <a:t>Renonce</a:t>
            </a:r>
          </a:p>
        </p:txBody>
      </p:sp>
      <p:sp>
        <p:nvSpPr>
          <p:cNvPr id="83987" name="ZoneTexte 94"/>
          <p:cNvSpPr txBox="1">
            <a:spLocks noChangeArrowheads="1"/>
          </p:cNvSpPr>
          <p:nvPr/>
        </p:nvSpPr>
        <p:spPr bwMode="auto">
          <a:xfrm>
            <a:off x="4432300" y="3941763"/>
            <a:ext cx="19446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Réponse avant le 4 </a:t>
            </a:r>
            <a:r>
              <a:rPr lang="fr-FR" altLang="fr-FR" sz="1300" b="1">
                <a:solidFill>
                  <a:srgbClr val="26338B"/>
                </a:solidFill>
              </a:rPr>
              <a:t>juin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063" y="4386263"/>
            <a:ext cx="7237412" cy="158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Charlotte accepte la proposition d’admission au DUT « G ».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Elle renonce donc au DUT « F » qu’elle avait précédemment accepté et renonce aussi à son vœu de BTS « B » en attente car il l’intéresse moins que le DUT « G » qu’elle vient d’accepter.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defRPr/>
            </a:pPr>
            <a:endParaRPr lang="fr-FR" sz="1400" dirty="0">
              <a:solidFill>
                <a:srgbClr val="26338B"/>
              </a:solidFill>
              <a:latin typeface="+mn-lt"/>
              <a:cs typeface="+mn-cs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6338B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26338B"/>
                </a:solidFill>
                <a:latin typeface="+mn-lt"/>
                <a:cs typeface="+mn-cs"/>
              </a:rPr>
              <a:t>Il ne lui reste plus qu’à s’inscrire administrativement au DUT « G » une fois les résultats du bac connus.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latin typeface="+mn-lt"/>
              <a:cs typeface="+mn-cs"/>
            </a:endParaRPr>
          </a:p>
        </p:txBody>
      </p:sp>
      <p:sp>
        <p:nvSpPr>
          <p:cNvPr id="83989" name="ZoneTexte 43"/>
          <p:cNvSpPr txBox="1">
            <a:spLocks noChangeArrowheads="1"/>
          </p:cNvSpPr>
          <p:nvPr/>
        </p:nvSpPr>
        <p:spPr bwMode="auto">
          <a:xfrm>
            <a:off x="3756025" y="2173288"/>
            <a:ext cx="27352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300" b="1">
                <a:solidFill>
                  <a:srgbClr val="26338B"/>
                </a:solidFill>
              </a:rPr>
              <a:t>Charlotte reçoit une nouvelle réponse le 28 mai</a:t>
            </a:r>
          </a:p>
        </p:txBody>
      </p:sp>
      <p:sp>
        <p:nvSpPr>
          <p:cNvPr id="45" name="Flèche droite 44"/>
          <p:cNvSpPr/>
          <p:nvPr/>
        </p:nvSpPr>
        <p:spPr>
          <a:xfrm>
            <a:off x="3849688" y="2727325"/>
            <a:ext cx="3024187" cy="206375"/>
          </a:xfrm>
          <a:prstGeom prst="rightArrow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3991" name="ZoneTexte 45"/>
          <p:cNvSpPr txBox="1">
            <a:spLocks noChangeArrowheads="1"/>
          </p:cNvSpPr>
          <p:nvPr/>
        </p:nvSpPr>
        <p:spPr bwMode="auto">
          <a:xfrm>
            <a:off x="6858000" y="2185988"/>
            <a:ext cx="1871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300" b="1">
                <a:solidFill>
                  <a:srgbClr val="26338B"/>
                </a:solidFill>
              </a:rPr>
              <a:t>28 mai : réponses de Charlotte</a:t>
            </a:r>
          </a:p>
        </p:txBody>
      </p:sp>
      <p:sp>
        <p:nvSpPr>
          <p:cNvPr id="47" name="Accolade fermante 46"/>
          <p:cNvSpPr/>
          <p:nvPr/>
        </p:nvSpPr>
        <p:spPr>
          <a:xfrm>
            <a:off x="7853363" y="2763838"/>
            <a:ext cx="288925" cy="1152525"/>
          </a:xfrm>
          <a:prstGeom prst="rightBrace">
            <a:avLst/>
          </a:prstGeom>
          <a:ln w="15875">
            <a:solidFill>
              <a:srgbClr val="26338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189913" y="2979738"/>
            <a:ext cx="935037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50" b="1" dirty="0">
                <a:solidFill>
                  <a:srgbClr val="26338B"/>
                </a:solidFill>
                <a:latin typeface="+mn-lt"/>
                <a:cs typeface="+mn-cs"/>
              </a:rPr>
              <a:t>Charlotte s’inscrit en DUT « G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re 1"/>
          <p:cNvSpPr>
            <a:spLocks noGrp="1"/>
          </p:cNvSpPr>
          <p:nvPr>
            <p:ph type="title"/>
          </p:nvPr>
        </p:nvSpPr>
        <p:spPr>
          <a:xfrm>
            <a:off x="1095375" y="200025"/>
            <a:ext cx="7781925" cy="2505075"/>
          </a:xfrm>
        </p:spPr>
        <p:txBody>
          <a:bodyPr/>
          <a:lstStyle/>
          <a:p>
            <a:pPr eaLnBrk="1" hangingPunct="1"/>
            <a:r>
              <a:rPr lang="fr-FR" altLang="fr-FR" smtClean="0"/>
              <a:t>Etape 4 : juin &gt; septembre 2018</a:t>
            </a:r>
            <a:br>
              <a:rPr lang="fr-FR" altLang="fr-FR" smtClean="0"/>
            </a:br>
            <a:r>
              <a:rPr lang="fr-FR" altLang="fr-FR" smtClean="0"/>
              <a:t>PHASE COMPLEMENTAIRE</a:t>
            </a:r>
          </a:p>
        </p:txBody>
      </p:sp>
      <p:sp>
        <p:nvSpPr>
          <p:cNvPr id="84995" name="Espace réservé du numéro de diapositive 4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0B3AE2-60AB-4AE7-A54D-07174FD627AD}" type="slidenum">
              <a:rPr lang="fr-FR" altLang="fr-FR">
                <a:solidFill>
                  <a:srgbClr val="FFFFFF"/>
                </a:solidFill>
              </a:rPr>
              <a:pPr/>
              <a:t>28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8855075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b="1" dirty="0" smtClean="0"/>
              <a:t>Etape 4 : l’essentiel sur la phase complémentaire</a:t>
            </a:r>
            <a:endParaRPr lang="fr-FR" sz="2800" b="1" dirty="0"/>
          </a:p>
        </p:txBody>
      </p:sp>
      <p:sp>
        <p:nvSpPr>
          <p:cNvPr id="8601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161123-69D8-4887-ADA4-A48E0C4F9CA2}" type="slidenum">
              <a:rPr lang="fr-FR" altLang="fr-FR"/>
              <a:pPr/>
              <a:t>29</a:t>
            </a:fld>
            <a:endParaRPr lang="fr-FR" altLang="fr-FR"/>
          </a:p>
        </p:txBody>
      </p:sp>
      <p:pic>
        <p:nvPicPr>
          <p:cNvPr id="86020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0388" y="1241425"/>
            <a:ext cx="5400675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rgbClr val="00B050"/>
                </a:solidFill>
              </a:rPr>
              <a:t>L’accompagnement pour élaborer son projet d’orientation</a:t>
            </a:r>
          </a:p>
        </p:txBody>
      </p:sp>
      <p:sp>
        <p:nvSpPr>
          <p:cNvPr id="3174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7F577C-BC72-45D5-9188-284915F46C54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-119063" y="1770063"/>
            <a:ext cx="3552826" cy="4613275"/>
          </a:xfrm>
        </p:spPr>
        <p:txBody>
          <a:bodyPr rtlCol="0">
            <a:normAutofit lnSpcReduction="10000"/>
          </a:bodyPr>
          <a:lstStyle/>
          <a:p>
            <a:pPr lvl="1">
              <a:defRPr/>
            </a:pPr>
            <a:r>
              <a:rPr lang="fr-FR" b="1" dirty="0" smtClean="0"/>
              <a:t>Découvrir </a:t>
            </a:r>
            <a:r>
              <a:rPr lang="fr-FR" b="1" dirty="0" smtClean="0">
                <a:solidFill>
                  <a:srgbClr val="FF0000"/>
                </a:solidFill>
              </a:rPr>
              <a:t>les filières de formation de l’enseignement supérieur</a:t>
            </a:r>
            <a:r>
              <a:rPr lang="fr-FR" b="1" dirty="0" smtClean="0">
                <a:solidFill>
                  <a:srgbClr val="F28E65"/>
                </a:solidFill>
              </a:rPr>
              <a:t/>
            </a:r>
            <a:br>
              <a:rPr lang="fr-FR" b="1" dirty="0" smtClean="0">
                <a:solidFill>
                  <a:srgbClr val="F28E65"/>
                </a:solidFill>
              </a:rPr>
            </a:br>
            <a:r>
              <a:rPr lang="fr-FR" b="1" dirty="0" smtClean="0">
                <a:solidFill>
                  <a:srgbClr val="F28E65"/>
                </a:solidFill>
              </a:rPr>
              <a:t> </a:t>
            </a:r>
          </a:p>
          <a:p>
            <a:pPr lvl="1">
              <a:defRPr/>
            </a:pPr>
            <a:r>
              <a:rPr lang="fr-FR" b="1" dirty="0" smtClean="0"/>
              <a:t>Comprendre </a:t>
            </a:r>
            <a:r>
              <a:rPr lang="fr-FR" b="1" dirty="0" smtClean="0">
                <a:solidFill>
                  <a:srgbClr val="FF0000"/>
                </a:solidFill>
              </a:rPr>
              <a:t>le contenu des formations, les connaissances et compétences attendues</a:t>
            </a:r>
            <a:r>
              <a:rPr lang="fr-FR" b="1" dirty="0" smtClean="0">
                <a:solidFill>
                  <a:srgbClr val="F28E65"/>
                </a:solidFill>
              </a:rPr>
              <a:t/>
            </a:r>
            <a:br>
              <a:rPr lang="fr-FR" b="1" dirty="0" smtClean="0">
                <a:solidFill>
                  <a:srgbClr val="F28E65"/>
                </a:solidFill>
              </a:rPr>
            </a:br>
            <a:endParaRPr lang="fr-FR" b="1" dirty="0" smtClean="0"/>
          </a:p>
          <a:p>
            <a:pPr lvl="1">
              <a:defRPr/>
            </a:pPr>
            <a:r>
              <a:rPr lang="fr-FR" b="1" dirty="0" smtClean="0"/>
              <a:t>Découvrir des </a:t>
            </a:r>
            <a:r>
              <a:rPr lang="fr-FR" b="1" dirty="0" smtClean="0">
                <a:solidFill>
                  <a:srgbClr val="FF0000"/>
                </a:solidFill>
              </a:rPr>
              <a:t>métiers et les parcours</a:t>
            </a:r>
            <a:r>
              <a:rPr lang="fr-FR" b="1" dirty="0" smtClean="0"/>
              <a:t> jusqu’à l’insertion professionnelle</a:t>
            </a:r>
            <a:br>
              <a:rPr lang="fr-FR" b="1" dirty="0" smtClean="0"/>
            </a:br>
            <a:r>
              <a:rPr lang="fr-FR" b="1" dirty="0" smtClean="0"/>
              <a:t> </a:t>
            </a:r>
          </a:p>
          <a:p>
            <a:pPr lvl="1">
              <a:defRPr/>
            </a:pPr>
            <a:r>
              <a:rPr lang="fr-FR" b="1" dirty="0" smtClean="0"/>
              <a:t>Connaître </a:t>
            </a:r>
            <a:r>
              <a:rPr lang="fr-FR" b="1" dirty="0" smtClean="0">
                <a:solidFill>
                  <a:srgbClr val="FF0000"/>
                </a:solidFill>
              </a:rPr>
              <a:t>les caractéristiques des filières les plus demandées </a:t>
            </a:r>
            <a:r>
              <a:rPr lang="fr-FR" dirty="0" smtClean="0"/>
              <a:t>(STAPS, Droit, Psychologie, PACES…) et </a:t>
            </a:r>
            <a:r>
              <a:rPr lang="fr-FR" b="1" dirty="0" smtClean="0"/>
              <a:t>les opportunités des filières d’avenir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  <a:p>
            <a:pPr lvl="1">
              <a:defRPr/>
            </a:pPr>
            <a:r>
              <a:rPr lang="fr-FR" b="1" dirty="0" smtClean="0"/>
              <a:t>Échanger</a:t>
            </a:r>
            <a:r>
              <a:rPr lang="fr-FR" dirty="0" smtClean="0"/>
              <a:t> par chat, mail ou téléphone avec des conseillers et des étudiants</a:t>
            </a:r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586163" y="1957388"/>
            <a:ext cx="5405437" cy="372903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Ellipse 7"/>
          <p:cNvSpPr/>
          <p:nvPr/>
        </p:nvSpPr>
        <p:spPr>
          <a:xfrm rot="606903">
            <a:off x="7121525" y="752475"/>
            <a:ext cx="1901825" cy="874713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/>
              <a:t>Accompagnement à l’orientation dès le 1</a:t>
            </a:r>
            <a:r>
              <a:rPr lang="fr-FR" sz="1200" b="1" baseline="30000" dirty="0"/>
              <a:t>er</a:t>
            </a:r>
            <a:r>
              <a:rPr lang="fr-FR" sz="1200" b="1" dirty="0"/>
              <a:t> trimestre</a:t>
            </a:r>
          </a:p>
        </p:txBody>
      </p:sp>
      <p:sp>
        <p:nvSpPr>
          <p:cNvPr id="31751" name="Espace réservé du texte 5"/>
          <p:cNvSpPr txBox="1">
            <a:spLocks/>
          </p:cNvSpPr>
          <p:nvPr/>
        </p:nvSpPr>
        <p:spPr bwMode="auto">
          <a:xfrm>
            <a:off x="130175" y="1276350"/>
            <a:ext cx="72723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1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</a:pPr>
            <a:r>
              <a:rPr lang="fr-FR" altLang="fr-FR" sz="2000" b="1">
                <a:solidFill>
                  <a:srgbClr val="26338B"/>
                </a:solidFill>
              </a:rPr>
              <a:t> </a:t>
            </a:r>
            <a:r>
              <a:rPr lang="fr-FR" altLang="fr-FR" sz="2000" b="1">
                <a:solidFill>
                  <a:srgbClr val="26338B"/>
                </a:solidFill>
                <a:hlinkClick r:id="rId4"/>
              </a:rPr>
              <a:t>www.terminales2017-2018.fr</a:t>
            </a:r>
            <a:r>
              <a:rPr lang="fr-FR" altLang="fr-FR" sz="2000" b="1">
                <a:solidFill>
                  <a:srgbClr val="26338B"/>
                </a:solidFill>
              </a:rPr>
              <a:t> : un espace en ligne dédié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/>
              <a:t>L’accompagnement de tous les bacheliers</a:t>
            </a:r>
            <a:endParaRPr lang="fr-FR" b="1" dirty="0"/>
          </a:p>
        </p:txBody>
      </p:sp>
      <p:sp>
        <p:nvSpPr>
          <p:cNvPr id="8704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8BB8BB-07B7-40B1-BF1E-115EAB89DD4B}" type="slidenum">
              <a:rPr lang="fr-FR" altLang="fr-FR">
                <a:solidFill>
                  <a:srgbClr val="FFFFFF"/>
                </a:solidFill>
              </a:rPr>
              <a:pPr/>
              <a:t>30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69875" y="1617663"/>
            <a:ext cx="8855075" cy="4202112"/>
          </a:xfrm>
        </p:spPr>
        <p:txBody>
          <a:bodyPr rtlCol="0">
            <a:normAutofit/>
          </a:bodyPr>
          <a:lstStyle/>
          <a:p>
            <a:pPr marL="177800" lvl="2" indent="-177800">
              <a:buSzPct val="100000"/>
              <a:buFont typeface="Arial"/>
              <a:buBlip>
                <a:blip r:embed="rId3"/>
              </a:buBlip>
              <a:defRPr/>
            </a:pPr>
            <a:r>
              <a:rPr lang="fr-FR" sz="2000" b="1" dirty="0" smtClean="0"/>
              <a:t> Phase complémentaire : une place garantie pour chacun</a:t>
            </a:r>
            <a:endParaRPr lang="fr-FR" dirty="0" smtClean="0"/>
          </a:p>
          <a:p>
            <a:pPr marL="457200" lvl="1" indent="0">
              <a:buFont typeface="Arial-ItalicMT" charset="0"/>
              <a:buNone/>
              <a:defRPr/>
            </a:pPr>
            <a:endParaRPr lang="fr-FR" dirty="0" smtClean="0"/>
          </a:p>
          <a:p>
            <a:pPr lvl="1">
              <a:defRPr/>
            </a:pPr>
            <a:r>
              <a:rPr lang="fr-FR" sz="1800" b="1" dirty="0" smtClean="0"/>
              <a:t>Accompagnement des bacheliers qui n’ont obtenu aucune proposition d’admission</a:t>
            </a:r>
          </a:p>
          <a:p>
            <a:pPr lvl="1">
              <a:defRPr/>
            </a:pPr>
            <a:endParaRPr lang="fr-FR" dirty="0" smtClean="0"/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 smtClean="0"/>
              <a:t>après les résultats du bac, une </a:t>
            </a:r>
            <a:r>
              <a:rPr lang="fr-FR" sz="1600" b="1" dirty="0" smtClean="0">
                <a:solidFill>
                  <a:srgbClr val="FF0000"/>
                </a:solidFill>
              </a:rPr>
              <a:t>commission d’accès à l’enseignement supérieur </a:t>
            </a:r>
            <a:r>
              <a:rPr lang="fr-FR" sz="1600" dirty="0" smtClean="0"/>
              <a:t>étudie les souhaits de formation prioritaires et les dossiers des bacheliers et fait des propositions de formation au plus près de leurs choix initiaux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endParaRPr lang="fr-FR" sz="1600" dirty="0" smtClean="0"/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r>
              <a:rPr lang="fr-FR" sz="1600" dirty="0"/>
              <a:t>p</a:t>
            </a:r>
            <a:r>
              <a:rPr lang="fr-FR" sz="1600" dirty="0" smtClean="0"/>
              <a:t>our </a:t>
            </a:r>
            <a:r>
              <a:rPr lang="fr-FR" sz="1600" b="1" dirty="0" smtClean="0">
                <a:solidFill>
                  <a:srgbClr val="FF0000"/>
                </a:solidFill>
              </a:rPr>
              <a:t>accompagner une éventuelle mobilité géographique </a:t>
            </a:r>
            <a:r>
              <a:rPr lang="fr-FR" sz="1600" dirty="0" smtClean="0"/>
              <a:t>: des places sont réservées dans les cités universitaires ou internats de lycée, des aides sociales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endParaRPr lang="fr-FR" dirty="0"/>
          </a:p>
          <a:p>
            <a:pPr marL="0" indent="0">
              <a:buFontTx/>
              <a:buNone/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r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smtClean="0"/>
          </a:p>
        </p:txBody>
      </p:sp>
      <p:pic>
        <p:nvPicPr>
          <p:cNvPr id="89091" name="Image 3" descr="\\localhost\Users\kolivier-lemoine\Desktop\PlanEtudiants_PPT\2017_planEtudiants_ppt-3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11113"/>
            <a:ext cx="7880350" cy="12874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00B050"/>
                </a:solidFill>
              </a:rPr>
              <a:t>Calendrier Janvier </a:t>
            </a:r>
            <a:r>
              <a:rPr lang="fr-FR" sz="2400" b="1" dirty="0">
                <a:solidFill>
                  <a:srgbClr val="00B050"/>
                </a:solidFill>
              </a:rPr>
              <a:t>– mars 2018 : </a:t>
            </a:r>
            <a:r>
              <a:rPr lang="fr-FR" sz="2400" b="1" dirty="0" smtClean="0">
                <a:solidFill>
                  <a:srgbClr val="00B050"/>
                </a:solidFill>
              </a:rPr>
              <a:t/>
            </a:r>
            <a:br>
              <a:rPr lang="fr-FR" sz="2400" b="1" dirty="0" smtClean="0">
                <a:solidFill>
                  <a:srgbClr val="00B050"/>
                </a:solidFill>
              </a:rPr>
            </a:br>
            <a:r>
              <a:rPr lang="fr-FR" sz="2400" b="1" dirty="0" smtClean="0">
                <a:solidFill>
                  <a:srgbClr val="00B050"/>
                </a:solidFill>
              </a:rPr>
              <a:t>Les </a:t>
            </a:r>
            <a:r>
              <a:rPr lang="fr-FR" sz="2400" b="1" dirty="0">
                <a:solidFill>
                  <a:srgbClr val="00B050"/>
                </a:solidFill>
              </a:rPr>
              <a:t>vœux </a:t>
            </a:r>
          </a:p>
        </p:txBody>
      </p:sp>
      <p:sp>
        <p:nvSpPr>
          <p:cNvPr id="3686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xfrm>
            <a:off x="8132763" y="6337300"/>
            <a:ext cx="4508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E58C15B-A27A-4E3E-A771-6A9C2862D081}" type="slidenum">
              <a:rPr lang="fr-FR" altLang="fr-FR">
                <a:solidFill>
                  <a:srgbClr val="FFFFFF"/>
                </a:solidFill>
              </a:rPr>
              <a:pPr/>
              <a:t>4</a:t>
            </a:fld>
            <a:endParaRPr lang="fr-FR" altLang="fr-FR">
              <a:solidFill>
                <a:srgbClr val="FFFFFF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979488" y="2735263"/>
            <a:ext cx="30162" cy="34559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2105025" y="2728913"/>
            <a:ext cx="30163" cy="34559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3230563" y="2736850"/>
            <a:ext cx="30162" cy="34559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4356100" y="2728913"/>
            <a:ext cx="30163" cy="34559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5986463" y="2735263"/>
            <a:ext cx="30162" cy="34559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6697663" y="2728913"/>
            <a:ext cx="30162" cy="34559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7413625" y="2730500"/>
            <a:ext cx="28575" cy="34559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à coins arrondis 35"/>
          <p:cNvSpPr/>
          <p:nvPr/>
        </p:nvSpPr>
        <p:spPr>
          <a:xfrm>
            <a:off x="350838" y="2952750"/>
            <a:ext cx="1201737" cy="647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1</a:t>
            </a:r>
            <a:r>
              <a:rPr lang="fr-FR" sz="1100" b="1" baseline="30000" dirty="0">
                <a:solidFill>
                  <a:srgbClr val="26338B"/>
                </a:solidFill>
              </a:rPr>
              <a:t>ère</a:t>
            </a:r>
            <a:r>
              <a:rPr lang="fr-FR" sz="1100" b="1" dirty="0">
                <a:solidFill>
                  <a:srgbClr val="26338B"/>
                </a:solidFill>
              </a:rPr>
              <a:t> semaine de l’orientation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3217863" y="2940050"/>
            <a:ext cx="1223962" cy="647700"/>
          </a:xfrm>
          <a:prstGeom prst="roundRect">
            <a:avLst/>
          </a:prstGeom>
          <a:solidFill>
            <a:srgbClr val="51BA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2</a:t>
            </a:r>
            <a:r>
              <a:rPr lang="fr-FR" sz="1100" b="1" baseline="30000" dirty="0">
                <a:solidFill>
                  <a:srgbClr val="26338B"/>
                </a:solidFill>
              </a:rPr>
              <a:t>ème</a:t>
            </a:r>
            <a:r>
              <a:rPr lang="fr-FR" sz="1100" b="1" dirty="0">
                <a:solidFill>
                  <a:srgbClr val="26338B"/>
                </a:solidFill>
              </a:rPr>
              <a:t> semaine de l’orientation et Journées Portes Ouvertes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357188" y="2662238"/>
            <a:ext cx="4643437" cy="215900"/>
          </a:xfrm>
          <a:prstGeom prst="roundRect">
            <a:avLst/>
          </a:prstGeom>
          <a:gradFill>
            <a:gsLst>
              <a:gs pos="54000">
                <a:srgbClr val="51BAAA"/>
              </a:gs>
              <a:gs pos="38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Informations sur : www.terminales2017-2018.fr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1003300" y="3762375"/>
            <a:ext cx="1368425" cy="503238"/>
          </a:xfrm>
          <a:prstGeom prst="roundRect">
            <a:avLst/>
          </a:prstGeom>
          <a:gradFill flip="none" rotWithShape="1">
            <a:gsLst>
              <a:gs pos="94000">
                <a:srgbClr val="F28E65"/>
              </a:gs>
              <a:gs pos="8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Intentions d’orientation : Fiche dialogue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1009650" y="4354513"/>
            <a:ext cx="1368425" cy="50323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633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1</a:t>
            </a:r>
            <a:r>
              <a:rPr lang="fr-FR" sz="1100" b="1" baseline="30000" dirty="0">
                <a:solidFill>
                  <a:srgbClr val="26338B"/>
                </a:solidFill>
              </a:rPr>
              <a:t>er</a:t>
            </a:r>
            <a:r>
              <a:rPr lang="fr-FR" sz="1100" b="1" dirty="0">
                <a:solidFill>
                  <a:srgbClr val="26338B"/>
                </a:solidFill>
              </a:rPr>
              <a:t> conseil de classe : recommandations</a:t>
            </a:r>
          </a:p>
        </p:txBody>
      </p:sp>
      <p:sp>
        <p:nvSpPr>
          <p:cNvPr id="6" name="Flèche courbée vers la droite 5"/>
          <p:cNvSpPr/>
          <p:nvPr/>
        </p:nvSpPr>
        <p:spPr>
          <a:xfrm>
            <a:off x="784225" y="4013200"/>
            <a:ext cx="219075" cy="592138"/>
          </a:xfrm>
          <a:prstGeom prst="curvedRightArrow">
            <a:avLst/>
          </a:prstGeom>
          <a:solidFill>
            <a:srgbClr val="2633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363538" y="2390775"/>
            <a:ext cx="7596187" cy="215900"/>
          </a:xfrm>
          <a:prstGeom prst="roundRect">
            <a:avLst/>
          </a:prstGeom>
          <a:gradFill>
            <a:gsLst>
              <a:gs pos="29000">
                <a:srgbClr val="F28E65"/>
              </a:gs>
              <a:gs pos="24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Echanges avec le professeur principal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961063" y="465138"/>
            <a:ext cx="2844800" cy="15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883" name="Espace réservé du numéro de diapositive 4"/>
          <p:cNvSpPr txBox="1">
            <a:spLocks/>
          </p:cNvSpPr>
          <p:nvPr/>
        </p:nvSpPr>
        <p:spPr bwMode="auto">
          <a:xfrm>
            <a:off x="8150225" y="6156325"/>
            <a:ext cx="449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7A6923D9-2F0E-4104-B063-EF84EDC36805}" type="slidenum">
              <a:rPr lang="fr-FR" altLang="fr-FR" sz="1000" b="1">
                <a:solidFill>
                  <a:srgbClr val="FFFFFF"/>
                </a:solidFill>
              </a:rPr>
              <a:pPr algn="r" eaLnBrk="1" hangingPunct="1"/>
              <a:t>4</a:t>
            </a:fld>
            <a:endParaRPr lang="fr-FR" altLang="fr-FR" sz="1000" b="1">
              <a:solidFill>
                <a:srgbClr val="FFFFFF"/>
              </a:solidFill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3084513" y="5010150"/>
            <a:ext cx="2952750" cy="504825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Saisie des vœux  (jusqu’au 13/03)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puis confirmation sur parcoursup.fr</a:t>
            </a:r>
          </a:p>
        </p:txBody>
      </p:sp>
      <p:pic>
        <p:nvPicPr>
          <p:cNvPr id="36885" name="Picture 3" descr="C:\Users\gdevisy\AppData\Local\Microsoft\Windows\Temporary Internet Files\Content.IE5\YENN4QCB\Free_Blue_St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0175" y="3767138"/>
            <a:ext cx="152400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6" name="ZoneTexte 60"/>
          <p:cNvSpPr txBox="1">
            <a:spLocks noChangeArrowheads="1"/>
          </p:cNvSpPr>
          <p:nvPr/>
        </p:nvSpPr>
        <p:spPr bwMode="auto">
          <a:xfrm>
            <a:off x="2743200" y="3721100"/>
            <a:ext cx="41100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100" b="1">
                <a:solidFill>
                  <a:srgbClr val="26338B"/>
                </a:solidFill>
              </a:rPr>
              <a:t>15/01 : ouverture nouvelle plateforme d’admission parcoursup.fr</a:t>
            </a:r>
          </a:p>
        </p:txBody>
      </p:sp>
      <p:pic>
        <p:nvPicPr>
          <p:cNvPr id="36887" name="Picture 3" descr="C:\Users\gdevisy\AppData\Local\Microsoft\Windows\Temporary Internet Files\Content.IE5\YENN4QCB\Free_Blue_St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4011613"/>
            <a:ext cx="1539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8" name="ZoneTexte 65"/>
          <p:cNvSpPr txBox="1">
            <a:spLocks noChangeArrowheads="1"/>
          </p:cNvSpPr>
          <p:nvPr/>
        </p:nvSpPr>
        <p:spPr bwMode="auto">
          <a:xfrm>
            <a:off x="3143250" y="3944938"/>
            <a:ext cx="16240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100" b="1">
                <a:solidFill>
                  <a:srgbClr val="26338B"/>
                </a:solidFill>
              </a:rPr>
              <a:t>22 janvier : </a:t>
            </a:r>
          </a:p>
          <a:p>
            <a:pPr eaLnBrk="1" hangingPunct="1"/>
            <a:r>
              <a:rPr lang="fr-FR" altLang="fr-FR" sz="1100" b="1">
                <a:solidFill>
                  <a:srgbClr val="26338B"/>
                </a:solidFill>
              </a:rPr>
              <a:t>début saisie vœux </a:t>
            </a:r>
          </a:p>
        </p:txBody>
      </p:sp>
      <p:sp>
        <p:nvSpPr>
          <p:cNvPr id="36889" name="ZoneTexte 67"/>
          <p:cNvSpPr txBox="1">
            <a:spLocks noChangeArrowheads="1"/>
          </p:cNvSpPr>
          <p:nvPr/>
        </p:nvSpPr>
        <p:spPr bwMode="auto">
          <a:xfrm>
            <a:off x="5081588" y="3951288"/>
            <a:ext cx="11953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100" b="1">
                <a:solidFill>
                  <a:srgbClr val="FF0000"/>
                </a:solidFill>
              </a:rPr>
              <a:t>13 mars : </a:t>
            </a:r>
          </a:p>
          <a:p>
            <a:pPr eaLnBrk="1" hangingPunct="1"/>
            <a:r>
              <a:rPr lang="fr-FR" altLang="fr-FR" sz="1100" b="1">
                <a:solidFill>
                  <a:srgbClr val="FF0000"/>
                </a:solidFill>
              </a:rPr>
              <a:t>fin saisie vœux </a:t>
            </a:r>
          </a:p>
        </p:txBody>
      </p:sp>
      <p:sp>
        <p:nvSpPr>
          <p:cNvPr id="36890" name="ZoneTexte 71"/>
          <p:cNvSpPr txBox="1">
            <a:spLocks noChangeArrowheads="1"/>
          </p:cNvSpPr>
          <p:nvPr/>
        </p:nvSpPr>
        <p:spPr bwMode="auto">
          <a:xfrm>
            <a:off x="6034088" y="3952875"/>
            <a:ext cx="19796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100" b="1">
                <a:solidFill>
                  <a:srgbClr val="26338B"/>
                </a:solidFill>
              </a:rPr>
              <a:t>31 mars : </a:t>
            </a:r>
          </a:p>
          <a:p>
            <a:pPr eaLnBrk="1" hangingPunct="1"/>
            <a:r>
              <a:rPr lang="fr-FR" altLang="fr-FR" sz="1100" b="1">
                <a:solidFill>
                  <a:srgbClr val="26338B"/>
                </a:solidFill>
              </a:rPr>
              <a:t>date limite confirmation vœux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876550" y="6064250"/>
            <a:ext cx="3073400" cy="481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5984875" y="6218238"/>
            <a:ext cx="2268538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8" name="Rectangle à coins arrondis 77"/>
          <p:cNvSpPr/>
          <p:nvPr/>
        </p:nvSpPr>
        <p:spPr>
          <a:xfrm>
            <a:off x="5178425" y="5546725"/>
            <a:ext cx="846138" cy="90011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6338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2</a:t>
            </a:r>
            <a:r>
              <a:rPr lang="fr-FR" sz="1100" b="1" baseline="30000" dirty="0">
                <a:solidFill>
                  <a:srgbClr val="26338B"/>
                </a:solidFill>
              </a:rPr>
              <a:t>ème</a:t>
            </a:r>
            <a:r>
              <a:rPr lang="fr-FR" sz="1100" b="1" dirty="0">
                <a:solidFill>
                  <a:srgbClr val="26338B"/>
                </a:solidFill>
              </a:rPr>
              <a:t> conseil de classe : fiches Avenir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281863" y="1044575"/>
            <a:ext cx="1800225" cy="153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1" name="Pentagone 80"/>
          <p:cNvSpPr>
            <a:spLocks/>
          </p:cNvSpPr>
          <p:nvPr/>
        </p:nvSpPr>
        <p:spPr>
          <a:xfrm>
            <a:off x="130175" y="1844675"/>
            <a:ext cx="1022350" cy="30480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solidFill>
                  <a:srgbClr val="26338B"/>
                </a:solidFill>
              </a:rPr>
              <a:t>nov</a:t>
            </a:r>
            <a:endParaRPr lang="fr-FR" sz="1400" dirty="0">
              <a:solidFill>
                <a:srgbClr val="26338B"/>
              </a:solidFill>
            </a:endParaRPr>
          </a:p>
        </p:txBody>
      </p:sp>
      <p:sp>
        <p:nvSpPr>
          <p:cNvPr id="82" name="Chevron 81"/>
          <p:cNvSpPr>
            <a:spLocks/>
          </p:cNvSpPr>
          <p:nvPr/>
        </p:nvSpPr>
        <p:spPr>
          <a:xfrm>
            <a:off x="1038225" y="1844675"/>
            <a:ext cx="1228725" cy="3048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solidFill>
                  <a:srgbClr val="26338B"/>
                </a:solidFill>
              </a:rPr>
              <a:t>déc</a:t>
            </a:r>
            <a:endParaRPr lang="fr-FR" sz="1400" dirty="0">
              <a:solidFill>
                <a:srgbClr val="26338B"/>
              </a:solidFill>
            </a:endParaRPr>
          </a:p>
        </p:txBody>
      </p:sp>
      <p:sp>
        <p:nvSpPr>
          <p:cNvPr id="83" name="Chevron 82"/>
          <p:cNvSpPr>
            <a:spLocks/>
          </p:cNvSpPr>
          <p:nvPr/>
        </p:nvSpPr>
        <p:spPr>
          <a:xfrm>
            <a:off x="2162175" y="1844675"/>
            <a:ext cx="1228725" cy="304800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</a:rPr>
              <a:t>jan</a:t>
            </a:r>
          </a:p>
        </p:txBody>
      </p:sp>
      <p:sp>
        <p:nvSpPr>
          <p:cNvPr id="84" name="Chevron 83"/>
          <p:cNvSpPr>
            <a:spLocks/>
          </p:cNvSpPr>
          <p:nvPr/>
        </p:nvSpPr>
        <p:spPr>
          <a:xfrm>
            <a:off x="3286125" y="1844675"/>
            <a:ext cx="1228725" cy="304800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err="1">
                <a:solidFill>
                  <a:prstClr val="white"/>
                </a:solidFill>
              </a:rPr>
              <a:t>fév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85" name="Chevron 84"/>
          <p:cNvSpPr>
            <a:spLocks/>
          </p:cNvSpPr>
          <p:nvPr/>
        </p:nvSpPr>
        <p:spPr>
          <a:xfrm>
            <a:off x="4410075" y="1844675"/>
            <a:ext cx="1709738" cy="304800"/>
          </a:xfrm>
          <a:prstGeom prst="chevron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prstClr val="white"/>
                </a:solidFill>
              </a:rPr>
              <a:t>mars</a:t>
            </a:r>
          </a:p>
        </p:txBody>
      </p:sp>
      <p:sp>
        <p:nvSpPr>
          <p:cNvPr id="86" name="Chevron 85"/>
          <p:cNvSpPr>
            <a:spLocks/>
          </p:cNvSpPr>
          <p:nvPr/>
        </p:nvSpPr>
        <p:spPr>
          <a:xfrm>
            <a:off x="6011863" y="1844675"/>
            <a:ext cx="828675" cy="3048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26338B"/>
                </a:solidFill>
              </a:rPr>
              <a:t>avril</a:t>
            </a:r>
          </a:p>
        </p:txBody>
      </p:sp>
      <p:sp>
        <p:nvSpPr>
          <p:cNvPr id="87" name="Chevron 86"/>
          <p:cNvSpPr>
            <a:spLocks/>
          </p:cNvSpPr>
          <p:nvPr/>
        </p:nvSpPr>
        <p:spPr>
          <a:xfrm>
            <a:off x="6727825" y="1844675"/>
            <a:ext cx="828675" cy="3048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26338B"/>
                </a:solidFill>
              </a:rPr>
              <a:t>mai</a:t>
            </a:r>
          </a:p>
        </p:txBody>
      </p:sp>
      <p:sp>
        <p:nvSpPr>
          <p:cNvPr id="88" name="Chevron 87"/>
          <p:cNvSpPr>
            <a:spLocks/>
          </p:cNvSpPr>
          <p:nvPr/>
        </p:nvSpPr>
        <p:spPr>
          <a:xfrm>
            <a:off x="7445375" y="1844675"/>
            <a:ext cx="1619250" cy="3048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26338B"/>
                </a:solidFill>
              </a:rPr>
              <a:t>juin - sept</a:t>
            </a:r>
          </a:p>
        </p:txBody>
      </p:sp>
      <p:sp>
        <p:nvSpPr>
          <p:cNvPr id="36903" name="ZoneTexte 88"/>
          <p:cNvSpPr txBox="1">
            <a:spLocks noChangeArrowheads="1"/>
          </p:cNvSpPr>
          <p:nvPr/>
        </p:nvSpPr>
        <p:spPr bwMode="auto">
          <a:xfrm>
            <a:off x="704850" y="1266825"/>
            <a:ext cx="2171700" cy="460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Elaboration du projet d’orientation</a:t>
            </a:r>
          </a:p>
        </p:txBody>
      </p:sp>
      <p:sp>
        <p:nvSpPr>
          <p:cNvPr id="90" name="Double flèche horizontale 89"/>
          <p:cNvSpPr/>
          <p:nvPr/>
        </p:nvSpPr>
        <p:spPr>
          <a:xfrm>
            <a:off x="473075" y="1663700"/>
            <a:ext cx="2159000" cy="80963"/>
          </a:xfrm>
          <a:prstGeom prst="leftRightArrow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1" name="Double flèche horizontale 90"/>
          <p:cNvSpPr/>
          <p:nvPr/>
        </p:nvSpPr>
        <p:spPr>
          <a:xfrm>
            <a:off x="2652713" y="1663700"/>
            <a:ext cx="2519362" cy="80963"/>
          </a:xfrm>
          <a:prstGeom prst="leftRightArrow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6906" name="ZoneTexte 91"/>
          <p:cNvSpPr txBox="1">
            <a:spLocks noChangeArrowheads="1"/>
          </p:cNvSpPr>
          <p:nvPr/>
        </p:nvSpPr>
        <p:spPr bwMode="auto">
          <a:xfrm>
            <a:off x="2679700" y="1266825"/>
            <a:ext cx="2171700" cy="460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Consolidation du projet et saisie des vœux </a:t>
            </a:r>
          </a:p>
        </p:txBody>
      </p:sp>
      <p:sp>
        <p:nvSpPr>
          <p:cNvPr id="93" name="Double flèche horizontale 92"/>
          <p:cNvSpPr/>
          <p:nvPr/>
        </p:nvSpPr>
        <p:spPr>
          <a:xfrm>
            <a:off x="5183188" y="1663700"/>
            <a:ext cx="828675" cy="80963"/>
          </a:xfrm>
          <a:prstGeom prst="leftRightArrow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6908" name="ZoneTexte 93"/>
          <p:cNvSpPr txBox="1">
            <a:spLocks noChangeArrowheads="1"/>
          </p:cNvSpPr>
          <p:nvPr/>
        </p:nvSpPr>
        <p:spPr bwMode="auto">
          <a:xfrm>
            <a:off x="5127625" y="1266825"/>
            <a:ext cx="1252538" cy="460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Confirmation des vœux </a:t>
            </a:r>
          </a:p>
        </p:txBody>
      </p:sp>
      <p:sp>
        <p:nvSpPr>
          <p:cNvPr id="95" name="Double flèche horizontale 94"/>
          <p:cNvSpPr/>
          <p:nvPr/>
        </p:nvSpPr>
        <p:spPr>
          <a:xfrm>
            <a:off x="6032500" y="1670050"/>
            <a:ext cx="1331913" cy="82550"/>
          </a:xfrm>
          <a:prstGeom prst="leftRightArrow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6910" name="ZoneTexte 95"/>
          <p:cNvSpPr txBox="1">
            <a:spLocks noChangeArrowheads="1"/>
          </p:cNvSpPr>
          <p:nvPr/>
        </p:nvSpPr>
        <p:spPr bwMode="auto">
          <a:xfrm>
            <a:off x="6038850" y="1441450"/>
            <a:ext cx="2171700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Examen des vœux </a:t>
            </a:r>
          </a:p>
        </p:txBody>
      </p:sp>
      <p:sp>
        <p:nvSpPr>
          <p:cNvPr id="97" name="Double flèche horizontale 96"/>
          <p:cNvSpPr/>
          <p:nvPr/>
        </p:nvSpPr>
        <p:spPr>
          <a:xfrm>
            <a:off x="7372350" y="1668463"/>
            <a:ext cx="1547813" cy="82550"/>
          </a:xfrm>
          <a:prstGeom prst="leftRightArrow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36912" name="Picture 3" descr="C:\Users\gdevisy\AppData\Local\Microsoft\Windows\Temporary Internet Files\Content.IE5\YENN4QCB\Free_Blue_St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6775" y="4008438"/>
            <a:ext cx="15398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3" name="Picture 3" descr="C:\Users\gdevisy\AppData\Local\Microsoft\Windows\Temporary Internet Files\Content.IE5\YENN4QCB\Free_Blue_Sta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1738" y="4013200"/>
            <a:ext cx="15398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Rectangle à coins arrondis 101"/>
          <p:cNvSpPr/>
          <p:nvPr/>
        </p:nvSpPr>
        <p:spPr>
          <a:xfrm>
            <a:off x="3098800" y="4476750"/>
            <a:ext cx="2016125" cy="503238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>
                <a:solidFill>
                  <a:srgbClr val="26338B"/>
                </a:solidFill>
              </a:rPr>
              <a:t>Consolidation du projet sur parcoursup.fr : attendus et indicateurs par formation</a:t>
            </a:r>
          </a:p>
        </p:txBody>
      </p:sp>
      <p:sp>
        <p:nvSpPr>
          <p:cNvPr id="103" name="Double flèche horizontale 102"/>
          <p:cNvSpPr/>
          <p:nvPr/>
        </p:nvSpPr>
        <p:spPr>
          <a:xfrm>
            <a:off x="3089275" y="4340225"/>
            <a:ext cx="2952750" cy="107950"/>
          </a:xfrm>
          <a:prstGeom prst="leftRightArrow">
            <a:avLst/>
          </a:prstGeom>
          <a:solidFill>
            <a:srgbClr val="2633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6916" name="ZoneTexte 54"/>
          <p:cNvSpPr txBox="1">
            <a:spLocks noChangeArrowheads="1"/>
          </p:cNvSpPr>
          <p:nvPr/>
        </p:nvSpPr>
        <p:spPr bwMode="auto">
          <a:xfrm>
            <a:off x="7418388" y="706438"/>
            <a:ext cx="1836737" cy="1016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-Réception - acceptation des propositions</a:t>
            </a:r>
          </a:p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-Phase complémentaire</a:t>
            </a:r>
          </a:p>
          <a:p>
            <a:pPr eaLnBrk="1" hangingPunct="1"/>
            <a:r>
              <a:rPr lang="fr-FR" altLang="fr-FR" sz="1200" b="1">
                <a:solidFill>
                  <a:srgbClr val="26338B"/>
                </a:solidFill>
              </a:rPr>
              <a:t>-Inscription administrative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00B050"/>
                </a:solidFill>
              </a:rPr>
              <a:t>Etape 2 : L’essentiel sur la phase des vœux </a:t>
            </a:r>
            <a:endParaRPr lang="fr-FR" sz="2800" b="1" dirty="0">
              <a:solidFill>
                <a:srgbClr val="00B050"/>
              </a:solidFill>
            </a:endParaRPr>
          </a:p>
        </p:txBody>
      </p:sp>
      <p:sp>
        <p:nvSpPr>
          <p:cNvPr id="3891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2CCFDC-2DB8-47CB-9A3A-77F9B6DCA954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38916" name="ZoneTexte 2"/>
          <p:cNvSpPr txBox="1">
            <a:spLocks noChangeArrowheads="1"/>
          </p:cNvSpPr>
          <p:nvPr/>
        </p:nvSpPr>
        <p:spPr bwMode="auto">
          <a:xfrm>
            <a:off x="8216900" y="4052888"/>
            <a:ext cx="217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altLang="fr-FR" sz="1600" b="1">
                <a:solidFill>
                  <a:srgbClr val="26338B"/>
                </a:solidFill>
              </a:rPr>
              <a:t>s</a:t>
            </a:r>
          </a:p>
        </p:txBody>
      </p:sp>
      <p:pic>
        <p:nvPicPr>
          <p:cNvPr id="38917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936625"/>
            <a:ext cx="8531225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consolider </a:t>
            </a:r>
            <a:r>
              <a:rPr lang="fr-FR" b="1" dirty="0">
                <a:solidFill>
                  <a:srgbClr val="00B050"/>
                </a:solidFill>
              </a:rPr>
              <a:t>son </a:t>
            </a:r>
            <a:r>
              <a:rPr lang="fr-FR" b="1" dirty="0" smtClean="0">
                <a:solidFill>
                  <a:srgbClr val="00B050"/>
                </a:solidFill>
              </a:rPr>
              <a:t>projet d’orientation sur Parcoursup.fr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409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E1B211-EE00-4F81-9F1B-29692976E6E8}" type="slidenum">
              <a:rPr lang="fr-FR" altLang="fr-FR">
                <a:solidFill>
                  <a:srgbClr val="FFFFFF"/>
                </a:solidFill>
              </a:rPr>
              <a:pPr/>
              <a:t>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84150" y="1808163"/>
            <a:ext cx="8521700" cy="41529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fr-FR" b="1" dirty="0" smtClean="0"/>
              <a:t> </a:t>
            </a:r>
            <a:r>
              <a:rPr lang="fr-FR" b="1" dirty="0"/>
              <a:t>U</a:t>
            </a:r>
            <a:r>
              <a:rPr lang="fr-FR" b="1" dirty="0" smtClean="0"/>
              <a:t>ne plateforme pour mieux connaître le contenu des formations disponibles </a:t>
            </a:r>
          </a:p>
          <a:p>
            <a:pPr marL="457200" lvl="1" indent="0">
              <a:buFont typeface="Arial-ItalicMT" charset="0"/>
              <a:buNone/>
              <a:defRPr/>
            </a:pPr>
            <a:r>
              <a:rPr lang="fr-FR" sz="1600" b="1" dirty="0" smtClean="0"/>
              <a:t>Informations fournies par l’établissement d’enseignement supérieur :</a:t>
            </a:r>
          </a:p>
          <a:p>
            <a:pPr lvl="1">
              <a:defRPr/>
            </a:pPr>
            <a:r>
              <a:rPr lang="fr-FR" dirty="0" smtClean="0"/>
              <a:t>Contenu et organisation des enseignements</a:t>
            </a:r>
          </a:p>
          <a:p>
            <a:pPr lvl="1">
              <a:defRPr/>
            </a:pPr>
            <a:r>
              <a:rPr lang="fr-FR" b="1" dirty="0" smtClean="0">
                <a:solidFill>
                  <a:srgbClr val="FF0000"/>
                </a:solidFill>
              </a:rPr>
              <a:t>Attendus</a:t>
            </a:r>
            <a:r>
              <a:rPr lang="fr-FR" dirty="0" smtClean="0"/>
              <a:t> de la formation</a:t>
            </a:r>
          </a:p>
          <a:p>
            <a:pPr lvl="1">
              <a:defRPr/>
            </a:pPr>
            <a:r>
              <a:rPr lang="fr-FR" dirty="0" smtClean="0"/>
              <a:t>Eléments pris en compte pour l’examen d’un vœu</a:t>
            </a:r>
          </a:p>
          <a:p>
            <a:pPr lvl="1">
              <a:defRPr/>
            </a:pPr>
            <a:r>
              <a:rPr lang="fr-FR" dirty="0" smtClean="0"/>
              <a:t>Dates des </a:t>
            </a:r>
            <a:r>
              <a:rPr lang="fr-FR" b="1" dirty="0" smtClean="0">
                <a:solidFill>
                  <a:srgbClr val="FF0000"/>
                </a:solidFill>
              </a:rPr>
              <a:t>journées portes ouvertes</a:t>
            </a:r>
            <a:r>
              <a:rPr lang="fr-FR" b="1" dirty="0" smtClean="0">
                <a:solidFill>
                  <a:srgbClr val="F28E65"/>
                </a:solidFill>
              </a:rPr>
              <a:t> </a:t>
            </a:r>
            <a:r>
              <a:rPr lang="fr-FR" dirty="0" smtClean="0"/>
              <a:t>ou des </a:t>
            </a:r>
            <a:r>
              <a:rPr lang="fr-FR" b="1" dirty="0" smtClean="0">
                <a:solidFill>
                  <a:srgbClr val="FF0000"/>
                </a:solidFill>
              </a:rPr>
              <a:t>journées d’immersion</a:t>
            </a:r>
          </a:p>
          <a:p>
            <a:pPr lvl="1">
              <a:defRPr/>
            </a:pPr>
            <a:r>
              <a:rPr lang="fr-FR" dirty="0" smtClean="0"/>
              <a:t>Contact d’un responsable pédagogique</a:t>
            </a:r>
          </a:p>
          <a:p>
            <a:pPr lvl="2">
              <a:buClr>
                <a:srgbClr val="1B8ED9"/>
              </a:buClr>
              <a:defRPr/>
            </a:pPr>
            <a:endParaRPr lang="fr-FR" dirty="0"/>
          </a:p>
          <a:p>
            <a:pPr>
              <a:defRPr/>
            </a:pPr>
            <a:r>
              <a:rPr lang="fr-FR" b="1" dirty="0" smtClean="0"/>
              <a:t> Une plateforme pour identifier ses chances de réussite et d’insertion professionnelle</a:t>
            </a:r>
          </a:p>
          <a:p>
            <a:pPr marL="457200" lvl="1" indent="0">
              <a:buFont typeface="Arial-ItalicMT" charset="0"/>
              <a:buNone/>
              <a:defRPr/>
            </a:pPr>
            <a:r>
              <a:rPr lang="fr-FR" sz="1600" b="1" dirty="0" smtClean="0"/>
              <a:t>Pour chaque formation supérieure :</a:t>
            </a:r>
          </a:p>
          <a:p>
            <a:pPr lvl="1">
              <a:defRPr/>
            </a:pPr>
            <a:r>
              <a:rPr lang="fr-FR" dirty="0" smtClean="0"/>
              <a:t>Affichage </a:t>
            </a:r>
            <a:r>
              <a:rPr lang="fr-FR" dirty="0" smtClean="0">
                <a:solidFill>
                  <a:srgbClr val="FF0000"/>
                </a:solidFill>
              </a:rPr>
              <a:t>du nombre de places proposées en 2018</a:t>
            </a:r>
          </a:p>
          <a:p>
            <a:pPr lvl="1">
              <a:defRPr/>
            </a:pPr>
            <a:r>
              <a:rPr lang="fr-FR" dirty="0" smtClean="0"/>
              <a:t>Affichage  </a:t>
            </a:r>
            <a:r>
              <a:rPr lang="fr-FR" dirty="0" smtClean="0">
                <a:solidFill>
                  <a:srgbClr val="FF0000"/>
                </a:solidFill>
              </a:rPr>
              <a:t>du nombre de candidats et du nombre d’admis en 2017</a:t>
            </a:r>
          </a:p>
          <a:p>
            <a:pPr lvl="1">
              <a:defRPr/>
            </a:pPr>
            <a:r>
              <a:rPr lang="fr-FR" dirty="0" smtClean="0"/>
              <a:t>Affichage des </a:t>
            </a:r>
            <a:r>
              <a:rPr lang="fr-FR" dirty="0" smtClean="0">
                <a:solidFill>
                  <a:srgbClr val="FF0000"/>
                </a:solidFill>
              </a:rPr>
              <a:t>taux </a:t>
            </a:r>
            <a:r>
              <a:rPr lang="fr-FR" dirty="0">
                <a:solidFill>
                  <a:srgbClr val="FF0000"/>
                </a:solidFill>
              </a:rPr>
              <a:t>de </a:t>
            </a:r>
            <a:r>
              <a:rPr lang="fr-FR" dirty="0" smtClean="0">
                <a:solidFill>
                  <a:srgbClr val="FF0000"/>
                </a:solidFill>
              </a:rPr>
              <a:t>passage en 2</a:t>
            </a:r>
            <a:r>
              <a:rPr lang="fr-FR" baseline="30000" dirty="0" smtClean="0">
                <a:solidFill>
                  <a:srgbClr val="FF0000"/>
                </a:solidFill>
              </a:rPr>
              <a:t>ème</a:t>
            </a:r>
            <a:r>
              <a:rPr lang="fr-FR" dirty="0" smtClean="0">
                <a:solidFill>
                  <a:srgbClr val="FF0000"/>
                </a:solidFill>
              </a:rPr>
              <a:t> année et de réussite </a:t>
            </a:r>
            <a:r>
              <a:rPr lang="fr-FR" dirty="0" smtClean="0"/>
              <a:t>selon le bac, des débouchés et des taux d’insertion professionnelle (quand ces données sont disponibles)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 rot="606903">
            <a:off x="7297738" y="849313"/>
            <a:ext cx="1708150" cy="862012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A partir du 22 janvier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CA5481-2988-4F3A-82BC-E572D989A478}" type="slidenum">
              <a:rPr lang="fr-FR" altLang="fr-FR">
                <a:solidFill>
                  <a:srgbClr val="FFFFFF"/>
                </a:solidFill>
              </a:rPr>
              <a:pPr/>
              <a:t>7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301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14300" y="1868488"/>
            <a:ext cx="9029700" cy="555625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fr-FR" altLang="fr-FR" sz="1900" b="1" dirty="0" smtClean="0"/>
              <a:t> Une plateforme qui indique les </a:t>
            </a:r>
            <a:r>
              <a:rPr lang="fr-FR" altLang="fr-FR" sz="1900" b="1" dirty="0" smtClean="0">
                <a:solidFill>
                  <a:srgbClr val="FF0000"/>
                </a:solidFill>
              </a:rPr>
              <a:t>attendus</a:t>
            </a:r>
            <a:r>
              <a:rPr lang="fr-FR" altLang="fr-FR" sz="1900" b="1" dirty="0" smtClean="0"/>
              <a:t> pour réussir dans les formations choisies</a:t>
            </a: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-96838" y="2659063"/>
            <a:ext cx="4203701" cy="28416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 sz="20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 sz="11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2633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-ItalicMT" charset="0"/>
              <a:buNone/>
              <a:defRPr/>
            </a:pPr>
            <a:r>
              <a:rPr lang="fr-FR" sz="1600" dirty="0" smtClean="0"/>
              <a:t>Pour chaque formation :</a:t>
            </a:r>
          </a:p>
          <a:p>
            <a:pPr marL="457200" lvl="1" indent="0">
              <a:buFont typeface="Arial-ItalicMT" charset="0"/>
              <a:buNone/>
              <a:defRPr/>
            </a:pPr>
            <a:endParaRPr lang="fr-FR" sz="1600" dirty="0" smtClean="0"/>
          </a:p>
          <a:p>
            <a:pPr lvl="1">
              <a:defRPr/>
            </a:pPr>
            <a:r>
              <a:rPr lang="fr-FR" sz="1600" dirty="0" smtClean="0"/>
              <a:t>Affichage des </a:t>
            </a:r>
            <a:r>
              <a:rPr lang="fr-FR" sz="1600" b="1" dirty="0" smtClean="0">
                <a:solidFill>
                  <a:srgbClr val="FF0000"/>
                </a:solidFill>
              </a:rPr>
              <a:t>connaissances fondamentales et compétences nécessaires</a:t>
            </a:r>
            <a:r>
              <a:rPr lang="fr-FR" sz="1600" b="1" dirty="0" smtClean="0">
                <a:solidFill>
                  <a:srgbClr val="F28E65"/>
                </a:solidFill>
              </a:rPr>
              <a:t> </a:t>
            </a:r>
            <a:r>
              <a:rPr lang="fr-FR" sz="1600" dirty="0" smtClean="0"/>
              <a:t>à la réussite</a:t>
            </a:r>
          </a:p>
          <a:p>
            <a:pPr lvl="1">
              <a:defRPr/>
            </a:pPr>
            <a:endParaRPr lang="fr-FR" sz="1600" dirty="0" smtClean="0"/>
          </a:p>
          <a:p>
            <a:pPr lvl="1">
              <a:defRPr/>
            </a:pPr>
            <a:r>
              <a:rPr lang="fr-FR" sz="1600" dirty="0" smtClean="0"/>
              <a:t>Des attendus définis à l’échelle nationale par le ministère en charge de l’enseignement supérieur et auxquels peuvent s’ajouter des spécificités précisées par les établissements</a:t>
            </a:r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44500" y="77788"/>
            <a:ext cx="7880350" cy="12874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cap="all">
                <a:solidFill>
                  <a:srgbClr val="51BAAA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b="1" dirty="0">
                <a:solidFill>
                  <a:srgbClr val="00B050"/>
                </a:solidFill>
              </a:rPr>
              <a:t>consolider son projet d’orientation sur Parcoursup.fr</a:t>
            </a:r>
          </a:p>
        </p:txBody>
      </p:sp>
      <p:pic>
        <p:nvPicPr>
          <p:cNvPr id="43014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7513" y="2679700"/>
            <a:ext cx="45720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e 11"/>
          <p:cNvSpPr/>
          <p:nvPr/>
        </p:nvSpPr>
        <p:spPr>
          <a:xfrm rot="606903">
            <a:off x="7297738" y="849313"/>
            <a:ext cx="1708150" cy="862012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A partir du 22 janvier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D3BD54-5302-4712-97D0-B237C734DDF1}" type="slidenum">
              <a:rPr lang="fr-FR" altLang="fr-FR">
                <a:solidFill>
                  <a:srgbClr val="FFFFFF"/>
                </a:solidFill>
              </a:rPr>
              <a:pPr/>
              <a:t>8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44500" y="77788"/>
            <a:ext cx="7880350" cy="12874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3000" kern="1200" cap="all">
                <a:solidFill>
                  <a:srgbClr val="51BAAA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b="1" dirty="0">
                <a:solidFill>
                  <a:srgbClr val="00B050"/>
                </a:solidFill>
              </a:rPr>
              <a:t>consolider son projet d’orientation sur Parcoursup.fr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52548" y="1727268"/>
            <a:ext cx="5962651" cy="1292662"/>
          </a:xfrm>
          <a:prstGeom prst="rect">
            <a:avLst/>
          </a:prstGeom>
          <a:solidFill>
            <a:srgbClr val="26338B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bg1"/>
                </a:solidFill>
                <a:latin typeface="+mn-lt"/>
                <a:cs typeface="+mn-cs"/>
              </a:rPr>
              <a:t>Attendus, nombre de places, taux de réussite, taux d’insertion professionnelle par formation… des données essentielles</a:t>
            </a:r>
            <a:endParaRPr lang="fr-FR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Ø"/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471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262063" y="3719513"/>
            <a:ext cx="6207125" cy="178593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fr-FR" altLang="fr-FR" smtClean="0"/>
              <a:t> </a:t>
            </a:r>
            <a:r>
              <a:rPr lang="fr-FR" altLang="fr-FR" b="1" smtClean="0"/>
              <a:t>à discuter avec les professeurs principaux et les psychologues de l’éducation nationale</a:t>
            </a:r>
          </a:p>
          <a:p>
            <a:pPr fontAlgn="base">
              <a:spcAft>
                <a:spcPct val="0"/>
              </a:spcAft>
            </a:pPr>
            <a:r>
              <a:rPr lang="fr-FR" altLang="fr-FR" smtClean="0"/>
              <a:t> </a:t>
            </a:r>
            <a:r>
              <a:rPr lang="fr-FR" altLang="fr-FR" b="1" smtClean="0"/>
              <a:t>à prendre en compte par le lycéen</a:t>
            </a:r>
            <a:r>
              <a:rPr lang="fr-FR" altLang="fr-FR" b="1" smtClean="0">
                <a:solidFill>
                  <a:srgbClr val="FF0000"/>
                </a:solidFill>
              </a:rPr>
              <a:t> </a:t>
            </a:r>
            <a:r>
              <a:rPr lang="fr-FR" altLang="fr-FR" b="1" smtClean="0"/>
              <a:t>et sa famille avant de faire ses choix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3971925" y="3019425"/>
            <a:ext cx="666750" cy="571500"/>
          </a:xfrm>
          <a:prstGeom prst="downArrow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 rot="606903">
            <a:off x="7297738" y="849313"/>
            <a:ext cx="1708150" cy="862012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/>
                </a:solidFill>
              </a:rPr>
              <a:t>A partir du 22 janvier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500" y="77788"/>
            <a:ext cx="7880350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B050"/>
                </a:solidFill>
              </a:rPr>
              <a:t>Finaliser son projet d’orientation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491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3F4BB2-09D5-4593-A76B-31A20FA02B02}" type="slidenum">
              <a:rPr lang="fr-FR" altLang="fr-FR">
                <a:solidFill>
                  <a:srgbClr val="FFFFFF"/>
                </a:solidFill>
              </a:rPr>
              <a:pPr/>
              <a:t>9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5250" y="1514475"/>
            <a:ext cx="8843963" cy="459898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fr-FR" b="1" dirty="0" smtClean="0"/>
              <a:t>Les lycéens peuvent continuer d’approfondir leur projet d’orientation avec toutes les informations de la plateforme </a:t>
            </a:r>
            <a:r>
              <a:rPr lang="fr-FR" b="1" dirty="0" err="1" smtClean="0"/>
              <a:t>Parcoursup</a:t>
            </a:r>
            <a:endParaRPr lang="fr-FR" b="1" dirty="0" smtClean="0"/>
          </a:p>
          <a:p>
            <a:pPr marL="0" indent="0">
              <a:buFontTx/>
              <a:buNone/>
              <a:defRPr/>
            </a:pPr>
            <a:r>
              <a:rPr lang="fr-FR" b="1" dirty="0" smtClean="0"/>
              <a:t> </a:t>
            </a:r>
          </a:p>
          <a:p>
            <a:pPr>
              <a:defRPr/>
            </a:pPr>
            <a:r>
              <a:rPr lang="fr-FR" b="1" dirty="0" smtClean="0"/>
              <a:t>La 2</a:t>
            </a:r>
            <a:r>
              <a:rPr lang="fr-FR" b="1" baseline="30000" dirty="0" smtClean="0"/>
              <a:t>ème</a:t>
            </a:r>
            <a:r>
              <a:rPr lang="fr-FR" b="1" dirty="0" smtClean="0"/>
              <a:t> semaine de l’orientation au lycée </a:t>
            </a:r>
          </a:p>
          <a:p>
            <a:pPr marL="457200" lvl="1" indent="0">
              <a:buFont typeface="Arial-ItalicMT" charset="0"/>
              <a:buNone/>
              <a:defRPr/>
            </a:pPr>
            <a:endParaRPr lang="fr-FR" dirty="0" smtClean="0"/>
          </a:p>
          <a:p>
            <a:pPr lvl="1">
              <a:defRPr/>
            </a:pPr>
            <a:r>
              <a:rPr lang="fr-FR" sz="1600" b="1" dirty="0">
                <a:solidFill>
                  <a:srgbClr val="FF0000"/>
                </a:solidFill>
              </a:rPr>
              <a:t>Pourquoi</a:t>
            </a:r>
            <a:r>
              <a:rPr lang="fr-FR" sz="1600" dirty="0"/>
              <a:t> : </a:t>
            </a:r>
            <a:r>
              <a:rPr lang="fr-FR" sz="1600" b="1" dirty="0" smtClean="0"/>
              <a:t>affiner </a:t>
            </a:r>
            <a:r>
              <a:rPr lang="fr-FR" sz="1600" dirty="0" smtClean="0"/>
              <a:t>le </a:t>
            </a:r>
            <a:r>
              <a:rPr lang="fr-FR" sz="1600" dirty="0"/>
              <a:t>projet de chaque </a:t>
            </a:r>
            <a:r>
              <a:rPr lang="fr-FR" sz="1600" dirty="0" smtClean="0"/>
              <a:t>lycéen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/>
              <a:t>&gt; permettre de faire des choix de poursuite d’études supérieures </a:t>
            </a:r>
            <a:r>
              <a:rPr lang="fr-FR" sz="1600" dirty="0" smtClean="0"/>
              <a:t>réfléchis</a:t>
            </a:r>
          </a:p>
          <a:p>
            <a:pPr lvl="1">
              <a:defRPr/>
            </a:pPr>
            <a:r>
              <a:rPr lang="fr-FR" sz="1600" b="1" dirty="0" smtClean="0">
                <a:solidFill>
                  <a:srgbClr val="FF0000"/>
                </a:solidFill>
              </a:rPr>
              <a:t>Quand</a:t>
            </a:r>
            <a:r>
              <a:rPr lang="fr-FR" sz="1600" dirty="0" smtClean="0"/>
              <a:t> : </a:t>
            </a:r>
            <a:r>
              <a:rPr lang="fr-FR" sz="1600" b="1" dirty="0" smtClean="0"/>
              <a:t>fin janvier - février</a:t>
            </a:r>
            <a:r>
              <a:rPr lang="fr-FR" sz="1600" dirty="0" smtClean="0"/>
              <a:t> (avant la fin de saisie des vœux dans parcoursup.fr et avant le 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conseil de classe)</a:t>
            </a:r>
            <a:endParaRPr lang="fr-FR" sz="1600" dirty="0"/>
          </a:p>
          <a:p>
            <a:pPr lvl="1">
              <a:defRPr/>
            </a:pPr>
            <a:r>
              <a:rPr lang="fr-FR" sz="1600" b="1" dirty="0" smtClean="0">
                <a:solidFill>
                  <a:srgbClr val="FF0000"/>
                </a:solidFill>
              </a:rPr>
              <a:t>Comment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 smtClean="0"/>
              <a:t>: participation à des journées portes ouvertes et à des salons de l’orientation, visite d’un établissement d’enseignement supérieur, immersion dans une formation supérieure…</a:t>
            </a:r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endParaRPr lang="fr-FR" dirty="0"/>
          </a:p>
          <a:p>
            <a:pPr marL="177800" lvl="2" indent="-177800">
              <a:buSzPct val="100000"/>
              <a:buFont typeface="Arial"/>
              <a:buBlip>
                <a:blip r:embed="rId2"/>
              </a:buBlip>
              <a:defRPr/>
            </a:pPr>
            <a:r>
              <a:rPr lang="fr-FR" sz="2000" b="1" dirty="0" smtClean="0"/>
              <a:t> Les ressources en ligne </a:t>
            </a:r>
          </a:p>
          <a:p>
            <a:pPr lvl="1">
              <a:defRPr/>
            </a:pPr>
            <a:r>
              <a:rPr lang="fr-FR" sz="1600" dirty="0" smtClean="0"/>
              <a:t>l’espace d’informations </a:t>
            </a:r>
            <a:r>
              <a:rPr lang="fr-FR" sz="1600" dirty="0" smtClean="0">
                <a:hlinkClick r:id="rId3"/>
              </a:rPr>
              <a:t>www.terminales2017-2018.fr</a:t>
            </a:r>
            <a:r>
              <a:rPr lang="fr-FR" sz="1600" dirty="0" smtClean="0"/>
              <a:t> : filières par profil, taux de réussite, témoignages…</a:t>
            </a:r>
            <a:endParaRPr lang="fr-FR" sz="1600" dirty="0"/>
          </a:p>
          <a:p>
            <a:pPr lvl="1">
              <a:defRPr/>
            </a:pPr>
            <a:r>
              <a:rPr lang="fr-FR" sz="1600" dirty="0" smtClean="0"/>
              <a:t>Contacter des conseillers par téléphone, chat ou mail sur </a:t>
            </a:r>
            <a:r>
              <a:rPr lang="fr-FR" sz="1600" dirty="0" smtClean="0">
                <a:hlinkClick r:id="rId4"/>
              </a:rPr>
              <a:t>www.monorientationenligne.fr</a:t>
            </a:r>
            <a:r>
              <a:rPr lang="fr-FR" sz="1600" dirty="0" smtClean="0"/>
              <a:t> </a:t>
            </a:r>
            <a:endParaRPr lang="fr-FR" sz="1600" dirty="0"/>
          </a:p>
          <a:p>
            <a:pPr lvl="1">
              <a:defRPr/>
            </a:pPr>
            <a:endParaRPr lang="fr-FR" dirty="0"/>
          </a:p>
          <a:p>
            <a:pPr marL="804863" lvl="2" indent="-177800">
              <a:buClr>
                <a:srgbClr val="F28E65"/>
              </a:buClr>
              <a:buFont typeface="Lucida Grande"/>
              <a:buChar char="-"/>
              <a:defRPr/>
            </a:pPr>
            <a:endParaRPr lang="fr-FR" dirty="0"/>
          </a:p>
        </p:txBody>
      </p:sp>
      <p:sp>
        <p:nvSpPr>
          <p:cNvPr id="3" name="Ellipse 2"/>
          <p:cNvSpPr/>
          <p:nvPr/>
        </p:nvSpPr>
        <p:spPr>
          <a:xfrm rot="606903">
            <a:off x="7026275" y="490538"/>
            <a:ext cx="1979613" cy="1044575"/>
          </a:xfrm>
          <a:prstGeom prst="ellipse">
            <a:avLst/>
          </a:prstGeom>
          <a:solidFill>
            <a:srgbClr val="F28E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prstClr val="white"/>
                </a:solidFill>
              </a:rPr>
              <a:t>Accompagnement à l’orientation tout au long de l’année de terminale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11067</TotalTime>
  <Words>3125</Words>
  <Application>Microsoft Office PowerPoint</Application>
  <PresentationFormat>Affichage à l'écran (4:3)</PresentationFormat>
  <Paragraphs>517</Paragraphs>
  <Slides>31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Conception personnalisée</vt:lpstr>
      <vt:lpstr>1_pages de contenus</vt:lpstr>
      <vt:lpstr>pages de contenus</vt:lpstr>
      <vt:lpstr>page de presentation et de partie</vt:lpstr>
      <vt:lpstr>page de sous-partie</vt:lpstr>
      <vt:lpstr>2_pages de contenus</vt:lpstr>
      <vt:lpstr>1_page de sous-partie</vt:lpstr>
      <vt:lpstr>2_page de sous-partie</vt:lpstr>
      <vt:lpstr>3_pages de contenus</vt:lpstr>
      <vt:lpstr>4_pages de contenus</vt:lpstr>
      <vt:lpstr>Diapositive 1</vt:lpstr>
      <vt:lpstr>Calendrier de terminale 2017-2018</vt:lpstr>
      <vt:lpstr>L’accompagnement pour élaborer son projet d’orientation</vt:lpstr>
      <vt:lpstr>Calendrier Janvier – mars 2018 :  Les vœux </vt:lpstr>
      <vt:lpstr>Etape 2 : L’essentiel sur la phase des vœux </vt:lpstr>
      <vt:lpstr>consolider son projet d’orientation sur Parcoursup.fr</vt:lpstr>
      <vt:lpstr>Diapositive 7</vt:lpstr>
      <vt:lpstr>Diapositive 8</vt:lpstr>
      <vt:lpstr>Finaliser son projet d’orientation</vt:lpstr>
      <vt:lpstr>Formuler ses vœux  sur parcoursup.fr</vt:lpstr>
      <vt:lpstr>Formuler ses vœux  sur parcoursup.fr / Accéder à  mon dossier</vt:lpstr>
      <vt:lpstr>Formuler ses vœux  sur parcoursup.fr</vt:lpstr>
      <vt:lpstr>Compléter son dossier pour confirmer ses VŒUX sur parcoursup.fr </vt:lpstr>
      <vt:lpstr>L’examen du conseil de classe  et la fiche avenir</vt:lpstr>
      <vt:lpstr>L’examen DES VŒUX dans les établissements d’enseignement supérieur </vt:lpstr>
      <vt:lpstr>Un modèle d’admission simple, juste et transparent </vt:lpstr>
      <vt:lpstr>Un modèle d’admission simple, juste et transparent </vt:lpstr>
      <vt:lpstr>Un modèle d’admission simple, juste et transparent </vt:lpstr>
      <vt:lpstr>Calendrier MAI - septembre 2018 :  réception - acceptation des propositions et inscriptions </vt:lpstr>
      <vt:lpstr>Etape 3 - Mai : l’essentiel sur la phase de réception et d’acceptation des propositions</vt:lpstr>
      <vt:lpstr>Les propositions des établissements d’enseignement supérieur </vt:lpstr>
      <vt:lpstr>Comment lire Les réponses des établissements d’enseignement supérieur </vt:lpstr>
      <vt:lpstr>Comment Répondre aux propositions reçues (1/2)</vt:lpstr>
      <vt:lpstr>Comment Répondre aux  propositions reçues (2/2)</vt:lpstr>
      <vt:lpstr>S’inscrire dans son établissement d’accueil </vt:lpstr>
      <vt:lpstr>L’Exemple de Charlotte élève de terminale </vt:lpstr>
      <vt:lpstr>L’Exemple de Charlotte élève de terminale </vt:lpstr>
      <vt:lpstr>Etape 4 : juin &gt; septembre 2018 PHASE COMPLEMENTAIRE</vt:lpstr>
      <vt:lpstr>Etape 4 : l’essentiel sur la phase complémentaire</vt:lpstr>
      <vt:lpstr>L’accompagnement de tous les bacheliers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ribomag</cp:lastModifiedBy>
  <cp:revision>684</cp:revision>
  <cp:lastPrinted>2017-12-08T10:59:44Z</cp:lastPrinted>
  <dcterms:created xsi:type="dcterms:W3CDTF">2015-02-04T10:43:31Z</dcterms:created>
  <dcterms:modified xsi:type="dcterms:W3CDTF">2018-01-22T16:08:01Z</dcterms:modified>
</cp:coreProperties>
</file>